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54" d="100"/>
          <a:sy n="54" d="100"/>
        </p:scale>
        <p:origin x="3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8B740E-1FF3-467A-BE71-467A50FC9FB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20289036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B740E-1FF3-467A-BE71-467A50FC9FB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1723298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B740E-1FF3-467A-BE71-467A50FC9FB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4080214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8B740E-1FF3-467A-BE71-467A50FC9FB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3136698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8B740E-1FF3-467A-BE71-467A50FC9FB8}" type="datetimeFigureOut">
              <a:rPr lang="en-US" smtClean="0"/>
              <a:t>5/7/2024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23695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8B740E-1FF3-467A-BE71-467A50FC9FB8}"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297516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8B740E-1FF3-467A-BE71-467A50FC9FB8}" type="datetimeFigureOut">
              <a:rPr lang="en-US" smtClean="0"/>
              <a:t>5/7/2024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2300129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8B740E-1FF3-467A-BE71-467A50FC9FB8}" type="datetimeFigureOut">
              <a:rPr lang="en-US" smtClean="0"/>
              <a:t>5/7/2024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599245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8B740E-1FF3-467A-BE71-467A50FC9FB8}" type="datetimeFigureOut">
              <a:rPr lang="en-US" smtClean="0"/>
              <a:t>5/7/2024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422727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B740E-1FF3-467A-BE71-467A50FC9FB8}"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194387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B740E-1FF3-467A-BE71-467A50FC9FB8}" type="datetimeFigureOut">
              <a:rPr lang="en-US" smtClean="0"/>
              <a:t>5/7/2024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6ABF17-A859-4C6F-941E-578B3527373A}" type="slidenum">
              <a:rPr lang="en-US" smtClean="0"/>
              <a:t>‹#›</a:t>
            </a:fld>
            <a:endParaRPr lang="en-US"/>
          </a:p>
        </p:txBody>
      </p:sp>
    </p:spTree>
    <p:extLst>
      <p:ext uri="{BB962C8B-B14F-4D97-AF65-F5344CB8AC3E}">
        <p14:creationId xmlns:p14="http://schemas.microsoft.com/office/powerpoint/2010/main" val="228099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8B740E-1FF3-467A-BE71-467A50FC9FB8}" type="datetimeFigureOut">
              <a:rPr lang="en-US" smtClean="0"/>
              <a:t>5/7/2024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6ABF17-A859-4C6F-941E-578B3527373A}" type="slidenum">
              <a:rPr lang="en-US" smtClean="0"/>
              <a:t>‹#›</a:t>
            </a:fld>
            <a:endParaRPr lang="en-US"/>
          </a:p>
        </p:txBody>
      </p:sp>
    </p:spTree>
    <p:extLst>
      <p:ext uri="{BB962C8B-B14F-4D97-AF65-F5344CB8AC3E}">
        <p14:creationId xmlns:p14="http://schemas.microsoft.com/office/powerpoint/2010/main" val="169497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7.sv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sv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audio" Target="NUL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NUL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6">
            <a:extLst>
              <a:ext uri="{FF2B5EF4-FFF2-40B4-BE49-F238E27FC236}">
                <a16:creationId xmlns:a16="http://schemas.microsoft.com/office/drawing/2014/main" xmlns="" id="{55063470-6337-7980-84A4-F80FAE59E716}"/>
              </a:ext>
            </a:extLst>
          </p:cNvPr>
          <p:cNvSpPr txBox="1"/>
          <p:nvPr/>
        </p:nvSpPr>
        <p:spPr>
          <a:xfrm rot="21343071">
            <a:off x="4616073" y="894331"/>
            <a:ext cx="2703181" cy="1200329"/>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a:ln w="0"/>
                <a:solidFill>
                  <a:srgbClr val="FF330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Chủ điểm</a:t>
            </a:r>
            <a:endParaRPr kumimoji="0" lang="en-US" sz="8000" b="0" i="0" u="none" strike="noStrike" kern="1200" cap="none" spc="0" normalizeH="0" baseline="0" noProof="0" dirty="0">
              <a:ln w="0"/>
              <a:solidFill>
                <a:srgbClr val="FF3300"/>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grpSp>
        <p:nvGrpSpPr>
          <p:cNvPr id="5" name="Group 11">
            <a:extLst>
              <a:ext uri="{FF2B5EF4-FFF2-40B4-BE49-F238E27FC236}">
                <a16:creationId xmlns:a16="http://schemas.microsoft.com/office/drawing/2014/main" xmlns="" id="{43CF13C3-CE18-39AA-3582-FAC18D370E01}"/>
              </a:ext>
            </a:extLst>
          </p:cNvPr>
          <p:cNvGrpSpPr/>
          <p:nvPr/>
        </p:nvGrpSpPr>
        <p:grpSpPr>
          <a:xfrm>
            <a:off x="585538" y="1494496"/>
            <a:ext cx="10764252" cy="1569660"/>
            <a:chOff x="5590807" y="6572240"/>
            <a:chExt cx="13208089" cy="2266820"/>
          </a:xfrm>
        </p:grpSpPr>
        <p:sp>
          <p:nvSpPr>
            <p:cNvPr id="6" name="TextBox 12">
              <a:extLst>
                <a:ext uri="{FF2B5EF4-FFF2-40B4-BE49-F238E27FC236}">
                  <a16:creationId xmlns:a16="http://schemas.microsoft.com/office/drawing/2014/main" xmlns="" id="{ED285612-09DC-A4C6-EDC3-5B26278F923A}"/>
                </a:ext>
              </a:extLst>
            </p:cNvPr>
            <p:cNvSpPr txBox="1"/>
            <p:nvPr/>
          </p:nvSpPr>
          <p:spPr>
            <a:xfrm>
              <a:off x="5590807" y="6572240"/>
              <a:ext cx="13208089" cy="2266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9600" b="1" i="0" u="none" strike="noStrike" kern="1200" cap="none" spc="0" normalizeH="0" baseline="0" noProof="0">
                  <a:ln w="3302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VN Banh Mi" pitchFamily="2" charset="0"/>
                  <a:ea typeface="+mn-ea"/>
                  <a:cs typeface="+mn-cs"/>
                </a:rPr>
                <a:t>VÒNG TAY THÂN ÁI</a:t>
              </a:r>
            </a:p>
          </p:txBody>
        </p:sp>
        <p:sp>
          <p:nvSpPr>
            <p:cNvPr id="7" name="TextBox 13">
              <a:extLst>
                <a:ext uri="{FF2B5EF4-FFF2-40B4-BE49-F238E27FC236}">
                  <a16:creationId xmlns:a16="http://schemas.microsoft.com/office/drawing/2014/main" xmlns="" id="{3700ED54-1F0C-4E16-0735-CB793111E3E9}"/>
                </a:ext>
              </a:extLst>
            </p:cNvPr>
            <p:cNvSpPr txBox="1"/>
            <p:nvPr/>
          </p:nvSpPr>
          <p:spPr>
            <a:xfrm>
              <a:off x="5590807" y="6572240"/>
              <a:ext cx="13208089" cy="22668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a:ln w="28575">
                    <a:solidFill>
                      <a:srgbClr val="002060"/>
                    </a:solidFill>
                    <a:prstDash val="solid"/>
                  </a:ln>
                  <a:solidFill>
                    <a:srgbClr val="99FF99"/>
                  </a:solidFill>
                  <a:effectLst/>
                  <a:uLnTx/>
                  <a:uFillTx/>
                  <a:latin typeface="UVN Banh Mi" pitchFamily="2" charset="0"/>
                  <a:ea typeface="+mn-ea"/>
                  <a:cs typeface="+mn-cs"/>
                </a:rPr>
                <a:t>V</a:t>
              </a:r>
              <a:r>
                <a:rPr kumimoji="0" lang="en-US" sz="9600" b="1" i="0" u="none" strike="noStrike" kern="1200" cap="none" spc="0" normalizeH="0" baseline="0" noProof="0">
                  <a:ln w="28575">
                    <a:solidFill>
                      <a:srgbClr val="002060"/>
                    </a:solidFill>
                    <a:prstDash val="solid"/>
                  </a:ln>
                  <a:solidFill>
                    <a:srgbClr val="FFFF99"/>
                  </a:solidFill>
                  <a:effectLst/>
                  <a:uLnTx/>
                  <a:uFillTx/>
                  <a:latin typeface="UVN Banh Mi" pitchFamily="2" charset="0"/>
                  <a:ea typeface="+mn-ea"/>
                  <a:cs typeface="+mn-cs"/>
                </a:rPr>
                <a:t>Ò</a:t>
              </a:r>
              <a:r>
                <a:rPr kumimoji="0" lang="en-US" sz="9600" b="1" i="0" u="none" strike="noStrike" kern="1200" cap="none" spc="0" normalizeH="0" baseline="0" noProof="0">
                  <a:ln w="28575">
                    <a:solidFill>
                      <a:srgbClr val="002060"/>
                    </a:solidFill>
                    <a:prstDash val="solid"/>
                  </a:ln>
                  <a:solidFill>
                    <a:srgbClr val="FF5050"/>
                  </a:solidFill>
                  <a:effectLst/>
                  <a:uLnTx/>
                  <a:uFillTx/>
                  <a:latin typeface="UVN Banh Mi" pitchFamily="2" charset="0"/>
                  <a:ea typeface="+mn-ea"/>
                  <a:cs typeface="+mn-cs"/>
                </a:rPr>
                <a:t>N</a:t>
              </a:r>
              <a:r>
                <a:rPr kumimoji="0" lang="en-US" sz="9600" b="1" i="0" u="none" strike="noStrike" kern="1200" cap="none" spc="0" normalizeH="0" baseline="0" noProof="0">
                  <a:ln w="28575">
                    <a:solidFill>
                      <a:srgbClr val="002060"/>
                    </a:solidFill>
                    <a:prstDash val="solid"/>
                  </a:ln>
                  <a:solidFill>
                    <a:srgbClr val="CC99FF"/>
                  </a:solidFill>
                  <a:effectLst/>
                  <a:uLnTx/>
                  <a:uFillTx/>
                  <a:latin typeface="UVN Banh Mi" pitchFamily="2" charset="0"/>
                  <a:ea typeface="+mn-ea"/>
                  <a:cs typeface="+mn-cs"/>
                </a:rPr>
                <a:t>G </a:t>
              </a:r>
              <a:r>
                <a:rPr kumimoji="0" lang="en-US" sz="9600" b="1" i="0" u="none" strike="noStrike" kern="1200" cap="none" spc="0" normalizeH="0" baseline="0" noProof="0">
                  <a:ln w="28575">
                    <a:solidFill>
                      <a:srgbClr val="002060"/>
                    </a:solidFill>
                    <a:prstDash val="solid"/>
                  </a:ln>
                  <a:solidFill>
                    <a:srgbClr val="66FFFF"/>
                  </a:solidFill>
                  <a:effectLst/>
                  <a:uLnTx/>
                  <a:uFillTx/>
                  <a:latin typeface="UVN Banh Mi" pitchFamily="2" charset="0"/>
                  <a:ea typeface="+mn-ea"/>
                  <a:cs typeface="+mn-cs"/>
                </a:rPr>
                <a:t>T</a:t>
              </a:r>
              <a:r>
                <a:rPr kumimoji="0" lang="en-US" sz="9600" b="1" i="0" u="none" strike="noStrike" kern="1200" cap="none" spc="0" normalizeH="0" baseline="0" noProof="0">
                  <a:ln w="28575">
                    <a:solidFill>
                      <a:srgbClr val="002060"/>
                    </a:solidFill>
                    <a:prstDash val="solid"/>
                  </a:ln>
                  <a:solidFill>
                    <a:srgbClr val="FF5050"/>
                  </a:solidFill>
                  <a:effectLst/>
                  <a:uLnTx/>
                  <a:uFillTx/>
                  <a:latin typeface="UVN Banh Mi" pitchFamily="2" charset="0"/>
                  <a:ea typeface="+mn-ea"/>
                  <a:cs typeface="+mn-cs"/>
                </a:rPr>
                <a:t>A</a:t>
              </a:r>
              <a:r>
                <a:rPr kumimoji="0" lang="en-US" sz="9600" b="1" i="0" u="none" strike="noStrike" kern="1200" cap="none" spc="0" normalizeH="0" baseline="0" noProof="0">
                  <a:ln w="28575">
                    <a:solidFill>
                      <a:srgbClr val="002060"/>
                    </a:solidFill>
                    <a:prstDash val="solid"/>
                  </a:ln>
                  <a:solidFill>
                    <a:srgbClr val="CC99FF"/>
                  </a:solidFill>
                  <a:effectLst/>
                  <a:uLnTx/>
                  <a:uFillTx/>
                  <a:latin typeface="UVN Banh Mi" pitchFamily="2" charset="0"/>
                  <a:ea typeface="+mn-ea"/>
                  <a:cs typeface="+mn-cs"/>
                </a:rPr>
                <a:t>Y </a:t>
              </a:r>
              <a:r>
                <a:rPr kumimoji="0" lang="en-US" sz="9600" b="1" i="0" u="none" strike="noStrike" kern="1200" cap="none" spc="0" normalizeH="0" baseline="0" noProof="0">
                  <a:ln w="28575">
                    <a:solidFill>
                      <a:srgbClr val="002060"/>
                    </a:solidFill>
                    <a:prstDash val="solid"/>
                  </a:ln>
                  <a:solidFill>
                    <a:srgbClr val="FFFF99"/>
                  </a:solidFill>
                  <a:effectLst/>
                  <a:uLnTx/>
                  <a:uFillTx/>
                  <a:latin typeface="UVN Banh Mi" pitchFamily="2" charset="0"/>
                  <a:ea typeface="+mn-ea"/>
                  <a:cs typeface="+mn-cs"/>
                </a:rPr>
                <a:t>T</a:t>
              </a:r>
              <a:r>
                <a:rPr kumimoji="0" lang="en-US" sz="9600" b="1" i="0" u="none" strike="noStrike" kern="1200" cap="none" spc="0" normalizeH="0" baseline="0" noProof="0">
                  <a:ln w="28575">
                    <a:solidFill>
                      <a:srgbClr val="002060"/>
                    </a:solidFill>
                    <a:prstDash val="solid"/>
                  </a:ln>
                  <a:solidFill>
                    <a:srgbClr val="99FF99"/>
                  </a:solidFill>
                  <a:effectLst/>
                  <a:uLnTx/>
                  <a:uFillTx/>
                  <a:latin typeface="UVN Banh Mi" pitchFamily="2" charset="0"/>
                  <a:ea typeface="+mn-ea"/>
                  <a:cs typeface="+mn-cs"/>
                </a:rPr>
                <a:t>H</a:t>
              </a:r>
              <a:r>
                <a:rPr kumimoji="0" lang="en-US" sz="9600" b="1" i="0" u="none" strike="noStrike" kern="1200" cap="none" spc="0" normalizeH="0" baseline="0" noProof="0">
                  <a:ln w="28575">
                    <a:solidFill>
                      <a:srgbClr val="002060"/>
                    </a:solidFill>
                    <a:prstDash val="solid"/>
                  </a:ln>
                  <a:solidFill>
                    <a:srgbClr val="FF5050"/>
                  </a:solidFill>
                  <a:effectLst/>
                  <a:uLnTx/>
                  <a:uFillTx/>
                  <a:latin typeface="UVN Banh Mi" pitchFamily="2" charset="0"/>
                  <a:ea typeface="+mn-ea"/>
                  <a:cs typeface="+mn-cs"/>
                </a:rPr>
                <a:t>Â</a:t>
              </a:r>
              <a:r>
                <a:rPr kumimoji="0" lang="en-US" sz="9600" b="1" i="0" u="none" strike="noStrike" kern="1200" cap="none" spc="0" normalizeH="0" baseline="0" noProof="0">
                  <a:ln w="28575">
                    <a:solidFill>
                      <a:srgbClr val="002060"/>
                    </a:solidFill>
                    <a:prstDash val="solid"/>
                  </a:ln>
                  <a:solidFill>
                    <a:srgbClr val="CC99FF"/>
                  </a:solidFill>
                  <a:effectLst/>
                  <a:uLnTx/>
                  <a:uFillTx/>
                  <a:latin typeface="UVN Banh Mi" pitchFamily="2" charset="0"/>
                  <a:ea typeface="+mn-ea"/>
                  <a:cs typeface="+mn-cs"/>
                </a:rPr>
                <a:t>N </a:t>
              </a:r>
              <a:r>
                <a:rPr kumimoji="0" lang="en-US" sz="9600" b="1" i="0" u="none" strike="noStrike" kern="1200" cap="none" spc="0" normalizeH="0" baseline="0" noProof="0">
                  <a:ln w="28575">
                    <a:solidFill>
                      <a:srgbClr val="002060"/>
                    </a:solidFill>
                    <a:prstDash val="solid"/>
                  </a:ln>
                  <a:solidFill>
                    <a:srgbClr val="66FFFF"/>
                  </a:solidFill>
                  <a:effectLst/>
                  <a:uLnTx/>
                  <a:uFillTx/>
                  <a:latin typeface="UVN Banh Mi" pitchFamily="2" charset="0"/>
                  <a:ea typeface="+mn-ea"/>
                  <a:cs typeface="+mn-cs"/>
                </a:rPr>
                <a:t>Á</a:t>
              </a:r>
              <a:r>
                <a:rPr kumimoji="0" lang="en-US" sz="9600" b="1" i="0" u="none" strike="noStrike" kern="1200" cap="none" spc="0" normalizeH="0" baseline="0" noProof="0">
                  <a:ln w="28575">
                    <a:solidFill>
                      <a:srgbClr val="002060"/>
                    </a:solidFill>
                    <a:prstDash val="solid"/>
                  </a:ln>
                  <a:solidFill>
                    <a:srgbClr val="FF5050"/>
                  </a:solidFill>
                  <a:effectLst/>
                  <a:uLnTx/>
                  <a:uFillTx/>
                  <a:latin typeface="UVN Banh Mi" pitchFamily="2" charset="0"/>
                  <a:ea typeface="+mn-ea"/>
                  <a:cs typeface="+mn-cs"/>
                </a:rPr>
                <a:t>I</a:t>
              </a:r>
              <a:endParaRPr kumimoji="0" lang="en-US" sz="9600" b="1" i="0" u="none" strike="noStrike" kern="1200" cap="none" spc="0" normalizeH="0" baseline="0" noProof="0" dirty="0">
                <a:ln w="28575">
                  <a:solidFill>
                    <a:srgbClr val="002060"/>
                  </a:solidFill>
                  <a:prstDash val="solid"/>
                </a:ln>
                <a:solidFill>
                  <a:srgbClr val="FFCC66"/>
                </a:solidFill>
                <a:effectLst/>
                <a:uLnTx/>
                <a:uFillTx/>
                <a:latin typeface="UVN Banh Mi" pitchFamily="2" charset="0"/>
                <a:ea typeface="+mn-ea"/>
                <a:cs typeface="+mn-cs"/>
              </a:endParaRPr>
            </a:p>
          </p:txBody>
        </p:sp>
      </p:grpSp>
    </p:spTree>
    <p:extLst>
      <p:ext uri="{BB962C8B-B14F-4D97-AF65-F5344CB8AC3E}">
        <p14:creationId xmlns:p14="http://schemas.microsoft.com/office/powerpoint/2010/main" val="16227140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30596D3-178B-65A9-464A-3E1DBC200CB3}"/>
              </a:ext>
            </a:extLst>
          </p:cNvPr>
          <p:cNvSpPr/>
          <p:nvPr/>
        </p:nvSpPr>
        <p:spPr>
          <a:xfrm>
            <a:off x="518984" y="395416"/>
            <a:ext cx="11195221" cy="6030098"/>
          </a:xfrm>
          <a:prstGeom prst="roundRect">
            <a:avLst>
              <a:gd name="adj" fmla="val 9700"/>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D0F891C-06C5-ACE4-E29A-C09F11D818E8}"/>
              </a:ext>
            </a:extLst>
          </p:cNvPr>
          <p:cNvSpPr txBox="1"/>
          <p:nvPr/>
        </p:nvSpPr>
        <p:spPr>
          <a:xfrm>
            <a:off x="463054" y="578283"/>
            <a:ext cx="11195220" cy="1323439"/>
          </a:xfrm>
          <a:prstGeom prst="rect">
            <a:avLst/>
          </a:prstGeom>
          <a:noFill/>
        </p:spPr>
        <p:txBody>
          <a:bodyPr wrap="square" rtlCol="0">
            <a:spAutoFit/>
          </a:bodyPr>
          <a:lstStyle/>
          <a:p>
            <a:pPr algn="ctr"/>
            <a:r>
              <a:rPr lang="en-US" sz="4000" b="1"/>
              <a:t>2. Ghi chép lại ước mơ của Xi-ôn-cốp-xki và những việc làm của ông để chinh phục ước mơ.</a:t>
            </a:r>
          </a:p>
        </p:txBody>
      </p:sp>
      <p:grpSp>
        <p:nvGrpSpPr>
          <p:cNvPr id="13" name="Group 12">
            <a:extLst>
              <a:ext uri="{FF2B5EF4-FFF2-40B4-BE49-F238E27FC236}">
                <a16:creationId xmlns:a16="http://schemas.microsoft.com/office/drawing/2014/main" xmlns="" id="{2DE67058-0504-06F4-56AD-4A417C0E5CDE}"/>
              </a:ext>
            </a:extLst>
          </p:cNvPr>
          <p:cNvGrpSpPr/>
          <p:nvPr/>
        </p:nvGrpSpPr>
        <p:grpSpPr>
          <a:xfrm>
            <a:off x="6442189" y="1590365"/>
            <a:ext cx="5022923" cy="4468230"/>
            <a:chOff x="7306319" y="322373"/>
            <a:chExt cx="5022923" cy="4468230"/>
          </a:xfrm>
        </p:grpSpPr>
        <p:pic>
          <p:nvPicPr>
            <p:cNvPr id="18" name="Picture 17" descr="A picture containing text&#10;&#10;Description automatically generated">
              <a:extLst>
                <a:ext uri="{FF2B5EF4-FFF2-40B4-BE49-F238E27FC236}">
                  <a16:creationId xmlns:a16="http://schemas.microsoft.com/office/drawing/2014/main" xmlns="" id="{22CB8DA6-1F62-E826-A855-86DDBD6F1C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22" t="15237" r="10922" b="15237"/>
            <a:stretch/>
          </p:blipFill>
          <p:spPr>
            <a:xfrm>
              <a:off x="7306319" y="322373"/>
              <a:ext cx="5022923" cy="4468230"/>
            </a:xfrm>
            <a:prstGeom prst="rect">
              <a:avLst/>
            </a:prstGeom>
          </p:spPr>
        </p:pic>
        <p:sp>
          <p:nvSpPr>
            <p:cNvPr id="19" name="TextBox 18">
              <a:extLst>
                <a:ext uri="{FF2B5EF4-FFF2-40B4-BE49-F238E27FC236}">
                  <a16:creationId xmlns:a16="http://schemas.microsoft.com/office/drawing/2014/main" xmlns="" id="{E9930635-272C-9406-3E52-836356E9A298}"/>
                </a:ext>
              </a:extLst>
            </p:cNvPr>
            <p:cNvSpPr txBox="1"/>
            <p:nvPr/>
          </p:nvSpPr>
          <p:spPr>
            <a:xfrm>
              <a:off x="8155577" y="1645812"/>
              <a:ext cx="3324405" cy="1569660"/>
            </a:xfrm>
            <a:prstGeom prst="rect">
              <a:avLst/>
            </a:prstGeom>
            <a:noFill/>
          </p:spPr>
          <p:txBody>
            <a:bodyPr wrap="square" rtlCol="0">
              <a:spAutoFit/>
            </a:bodyPr>
            <a:lstStyle/>
            <a:p>
              <a:pPr algn="ctr"/>
              <a:r>
                <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THẢO LUẬN NHÓM</a:t>
              </a:r>
            </a:p>
          </p:txBody>
        </p:sp>
      </p:grpSp>
      <p:pic>
        <p:nvPicPr>
          <p:cNvPr id="20" name="Picture 19" descr="A group of people in clothing&#10;&#10;Description automatically generated with low confidence">
            <a:extLst>
              <a:ext uri="{FF2B5EF4-FFF2-40B4-BE49-F238E27FC236}">
                <a16:creationId xmlns:a16="http://schemas.microsoft.com/office/drawing/2014/main" xmlns="" id="{569C9D8E-45A8-9454-F169-534C6AC001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855" y="2131579"/>
            <a:ext cx="6097898" cy="3837370"/>
          </a:xfrm>
          <a:prstGeom prst="rect">
            <a:avLst/>
          </a:prstGeom>
        </p:spPr>
      </p:pic>
    </p:spTree>
    <p:extLst>
      <p:ext uri="{BB962C8B-B14F-4D97-AF65-F5344CB8AC3E}">
        <p14:creationId xmlns:p14="http://schemas.microsoft.com/office/powerpoint/2010/main" val="739565793"/>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20"/>
                                        </p:tgtEl>
                                        <p:attrNameLst>
                                          <p:attrName>r</p:attrName>
                                        </p:attrNameLst>
                                      </p:cBhvr>
                                    </p:animRot>
                                    <p:animRot by="-240000">
                                      <p:cBhvr>
                                        <p:cTn id="12" dur="200" fill="hold">
                                          <p:stCondLst>
                                            <p:cond delay="200"/>
                                          </p:stCondLst>
                                        </p:cTn>
                                        <p:tgtEl>
                                          <p:spTgt spid="20"/>
                                        </p:tgtEl>
                                        <p:attrNameLst>
                                          <p:attrName>r</p:attrName>
                                        </p:attrNameLst>
                                      </p:cBhvr>
                                    </p:animRot>
                                    <p:animRot by="240000">
                                      <p:cBhvr>
                                        <p:cTn id="13" dur="200" fill="hold">
                                          <p:stCondLst>
                                            <p:cond delay="400"/>
                                          </p:stCondLst>
                                        </p:cTn>
                                        <p:tgtEl>
                                          <p:spTgt spid="20"/>
                                        </p:tgtEl>
                                        <p:attrNameLst>
                                          <p:attrName>r</p:attrName>
                                        </p:attrNameLst>
                                      </p:cBhvr>
                                    </p:animRot>
                                    <p:animRot by="-240000">
                                      <p:cBhvr>
                                        <p:cTn id="14" dur="200" fill="hold">
                                          <p:stCondLst>
                                            <p:cond delay="600"/>
                                          </p:stCondLst>
                                        </p:cTn>
                                        <p:tgtEl>
                                          <p:spTgt spid="20"/>
                                        </p:tgtEl>
                                        <p:attrNameLst>
                                          <p:attrName>r</p:attrName>
                                        </p:attrNameLst>
                                      </p:cBhvr>
                                    </p:animRot>
                                    <p:animRot by="120000">
                                      <p:cBhvr>
                                        <p:cTn id="15" dur="200" fill="hold">
                                          <p:stCondLst>
                                            <p:cond delay="800"/>
                                          </p:stCondLst>
                                        </p:cTn>
                                        <p:tgtEl>
                                          <p:spTgt spid="20"/>
                                        </p:tgtEl>
                                        <p:attrNameLst>
                                          <p:attrName>r</p:attrName>
                                        </p:attrNameLst>
                                      </p:cBhvr>
                                    </p:animRot>
                                  </p:childTnLst>
                                </p:cTn>
                              </p:par>
                              <p:par>
                                <p:cTn id="16" presetID="53"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xmlns="" id="{A073E77D-4955-BE31-560C-8ED7EB9534BB}"/>
              </a:ext>
            </a:extLst>
          </p:cNvPr>
          <p:cNvSpPr/>
          <p:nvPr/>
        </p:nvSpPr>
        <p:spPr>
          <a:xfrm>
            <a:off x="291279" y="334349"/>
            <a:ext cx="11609442" cy="6189302"/>
          </a:xfrm>
          <a:prstGeom prst="roundRect">
            <a:avLst>
              <a:gd name="adj" fmla="val 9700"/>
            </a:avLst>
          </a:prstGeom>
          <a:solidFill>
            <a:schemeClr val="bg1">
              <a:alpha val="7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xmlns="" id="{C4A20B1E-94FA-DC8C-EBAD-EF0F3A8F43B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22" t="15237" r="10922" b="15237"/>
          <a:stretch/>
        </p:blipFill>
        <p:spPr>
          <a:xfrm>
            <a:off x="3817272" y="1034416"/>
            <a:ext cx="5469725" cy="4865691"/>
          </a:xfrm>
          <a:prstGeom prst="rect">
            <a:avLst/>
          </a:prstGeom>
        </p:spPr>
      </p:pic>
      <p:sp>
        <p:nvSpPr>
          <p:cNvPr id="5" name="TextBox 4">
            <a:extLst>
              <a:ext uri="{FF2B5EF4-FFF2-40B4-BE49-F238E27FC236}">
                <a16:creationId xmlns:a16="http://schemas.microsoft.com/office/drawing/2014/main" xmlns="" id="{CD08B86A-9598-A1E6-A7A4-3D97AC663D48}"/>
              </a:ext>
            </a:extLst>
          </p:cNvPr>
          <p:cNvSpPr txBox="1"/>
          <p:nvPr/>
        </p:nvSpPr>
        <p:spPr>
          <a:xfrm>
            <a:off x="4889931" y="2091637"/>
            <a:ext cx="3324405" cy="2308324"/>
          </a:xfrm>
          <a:prstGeom prst="rect">
            <a:avLst/>
          </a:prstGeom>
          <a:noFill/>
        </p:spPr>
        <p:txBody>
          <a:bodyPr wrap="square" rtlCol="0">
            <a:spAutoFit/>
          </a:bodyPr>
          <a:lstStyle/>
          <a:p>
            <a:pPr algn="ctr"/>
            <a:r>
              <a:rPr lang="en-US" sz="4800" b="1">
                <a:ln w="9525">
                  <a:noFill/>
                  <a:prstDash val="solid"/>
                </a:ln>
                <a:solidFill>
                  <a:schemeClr val="accent2"/>
                </a:solidFill>
                <a:latin typeface="UTM Flamenco" panose="02040603050506020204" pitchFamily="18" charset="0"/>
              </a:rPr>
              <a:t>Mơ ước được bay lên bầu trời</a:t>
            </a:r>
            <a:endParaRPr lang="en-US" sz="4800" b="1" dirty="0">
              <a:ln w="9525">
                <a:noFill/>
                <a:prstDash val="solid"/>
              </a:ln>
              <a:solidFill>
                <a:schemeClr val="accent2"/>
              </a:solidFill>
              <a:latin typeface="UTM Flamenco" panose="02040603050506020204" pitchFamily="18" charset="0"/>
            </a:endParaRPr>
          </a:p>
        </p:txBody>
      </p:sp>
      <p:grpSp>
        <p:nvGrpSpPr>
          <p:cNvPr id="26" name="Group 25">
            <a:extLst>
              <a:ext uri="{FF2B5EF4-FFF2-40B4-BE49-F238E27FC236}">
                <a16:creationId xmlns:a16="http://schemas.microsoft.com/office/drawing/2014/main" xmlns="" id="{D7FE46DB-97E4-27F8-5924-203F37322ABA}"/>
              </a:ext>
            </a:extLst>
          </p:cNvPr>
          <p:cNvGrpSpPr/>
          <p:nvPr/>
        </p:nvGrpSpPr>
        <p:grpSpPr>
          <a:xfrm>
            <a:off x="428993" y="591491"/>
            <a:ext cx="4180757" cy="1915300"/>
            <a:chOff x="428993" y="591491"/>
            <a:chExt cx="4180757" cy="1915300"/>
          </a:xfrm>
        </p:grpSpPr>
        <p:cxnSp>
          <p:nvCxnSpPr>
            <p:cNvPr id="8" name="Connector: Curved 7">
              <a:extLst>
                <a:ext uri="{FF2B5EF4-FFF2-40B4-BE49-F238E27FC236}">
                  <a16:creationId xmlns:a16="http://schemas.microsoft.com/office/drawing/2014/main" xmlns="" id="{99D01934-F5EC-D75E-89DD-042A5AF7A1DD}"/>
                </a:ext>
              </a:extLst>
            </p:cNvPr>
            <p:cNvCxnSpPr>
              <a:cxnSpLocks/>
              <a:endCxn id="9" idx="3"/>
            </p:cNvCxnSpPr>
            <p:nvPr/>
          </p:nvCxnSpPr>
          <p:spPr>
            <a:xfrm rot="10800000">
              <a:off x="3271049" y="1518249"/>
              <a:ext cx="1338701" cy="988542"/>
            </a:xfrm>
            <a:prstGeom prst="curvedConnector3">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9" name="Rectangle: Rounded Corners 8">
              <a:extLst>
                <a:ext uri="{FF2B5EF4-FFF2-40B4-BE49-F238E27FC236}">
                  <a16:creationId xmlns:a16="http://schemas.microsoft.com/office/drawing/2014/main" xmlns="" id="{56067F68-3D00-C6FD-8CF0-C2025F904420}"/>
                </a:ext>
              </a:extLst>
            </p:cNvPr>
            <p:cNvSpPr/>
            <p:nvPr/>
          </p:nvSpPr>
          <p:spPr>
            <a:xfrm>
              <a:off x="428993" y="591491"/>
              <a:ext cx="2842055" cy="18535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333333"/>
                  </a:solidFill>
                  <a:effectLst/>
                  <a:latin typeface="+mj-lt"/>
                </a:rPr>
                <a:t>Ông dại dột nhảy qua cửa sổ để bay theo những cánh chim.</a:t>
              </a:r>
              <a:endParaRPr lang="en-US" sz="2800">
                <a:latin typeface="+mj-lt"/>
              </a:endParaRPr>
            </a:p>
          </p:txBody>
        </p:sp>
      </p:grpSp>
      <p:grpSp>
        <p:nvGrpSpPr>
          <p:cNvPr id="29" name="Group 28">
            <a:extLst>
              <a:ext uri="{FF2B5EF4-FFF2-40B4-BE49-F238E27FC236}">
                <a16:creationId xmlns:a16="http://schemas.microsoft.com/office/drawing/2014/main" xmlns="" id="{2F92C7CC-3991-1A79-7213-A12FEC26D612}"/>
              </a:ext>
            </a:extLst>
          </p:cNvPr>
          <p:cNvGrpSpPr/>
          <p:nvPr/>
        </p:nvGrpSpPr>
        <p:grpSpPr>
          <a:xfrm>
            <a:off x="428993" y="4464373"/>
            <a:ext cx="3953579" cy="1853518"/>
            <a:chOff x="428993" y="4464373"/>
            <a:chExt cx="3953579" cy="1853518"/>
          </a:xfrm>
        </p:grpSpPr>
        <p:cxnSp>
          <p:nvCxnSpPr>
            <p:cNvPr id="10" name="Connector: Curved 9">
              <a:extLst>
                <a:ext uri="{FF2B5EF4-FFF2-40B4-BE49-F238E27FC236}">
                  <a16:creationId xmlns:a16="http://schemas.microsoft.com/office/drawing/2014/main" xmlns="" id="{0323241D-9799-8E67-1B17-37B894FFDC29}"/>
                </a:ext>
              </a:extLst>
            </p:cNvPr>
            <p:cNvCxnSpPr>
              <a:cxnSpLocks/>
            </p:cNvCxnSpPr>
            <p:nvPr/>
          </p:nvCxnSpPr>
          <p:spPr>
            <a:xfrm rot="10800000" flipV="1">
              <a:off x="3202633" y="4464373"/>
              <a:ext cx="1179939" cy="913691"/>
            </a:xfrm>
            <a:prstGeom prst="curvedConnector3">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Rectangle: Rounded Corners 13">
              <a:extLst>
                <a:ext uri="{FF2B5EF4-FFF2-40B4-BE49-F238E27FC236}">
                  <a16:creationId xmlns:a16="http://schemas.microsoft.com/office/drawing/2014/main" xmlns="" id="{FF436D0E-3ED2-78C9-E6EE-414CF1874858}"/>
                </a:ext>
              </a:extLst>
            </p:cNvPr>
            <p:cNvSpPr/>
            <p:nvPr/>
          </p:nvSpPr>
          <p:spPr>
            <a:xfrm>
              <a:off x="428993" y="4464376"/>
              <a:ext cx="2842055" cy="185351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333333"/>
                  </a:solidFill>
                  <a:effectLst/>
                  <a:latin typeface="+mj-lt"/>
                </a:rPr>
                <a:t>Xi-ôn-cốp-xki đọc rất nhiều sách và làm thí nghiệm.</a:t>
              </a:r>
              <a:endParaRPr lang="en-US" sz="2800">
                <a:latin typeface="+mj-lt"/>
              </a:endParaRPr>
            </a:p>
          </p:txBody>
        </p:sp>
      </p:grpSp>
      <p:grpSp>
        <p:nvGrpSpPr>
          <p:cNvPr id="28" name="Group 27">
            <a:extLst>
              <a:ext uri="{FF2B5EF4-FFF2-40B4-BE49-F238E27FC236}">
                <a16:creationId xmlns:a16="http://schemas.microsoft.com/office/drawing/2014/main" xmlns="" id="{6EFDD2EF-74FD-4E10-F49A-A973C8611BB3}"/>
              </a:ext>
            </a:extLst>
          </p:cNvPr>
          <p:cNvGrpSpPr/>
          <p:nvPr/>
        </p:nvGrpSpPr>
        <p:grpSpPr>
          <a:xfrm>
            <a:off x="8174262" y="673104"/>
            <a:ext cx="3604586" cy="2572695"/>
            <a:chOff x="8174262" y="673104"/>
            <a:chExt cx="3604586" cy="2572695"/>
          </a:xfrm>
        </p:grpSpPr>
        <p:cxnSp>
          <p:nvCxnSpPr>
            <p:cNvPr id="21" name="Connector: Curved 20">
              <a:extLst>
                <a:ext uri="{FF2B5EF4-FFF2-40B4-BE49-F238E27FC236}">
                  <a16:creationId xmlns:a16="http://schemas.microsoft.com/office/drawing/2014/main" xmlns="" id="{FF2C6443-1B0C-0105-6C87-7D72CD7AD155}"/>
                </a:ext>
              </a:extLst>
            </p:cNvPr>
            <p:cNvCxnSpPr>
              <a:cxnSpLocks/>
            </p:cNvCxnSpPr>
            <p:nvPr/>
          </p:nvCxnSpPr>
          <p:spPr>
            <a:xfrm rot="10800000" flipH="1">
              <a:off x="8174262" y="1518250"/>
              <a:ext cx="1338701" cy="988542"/>
            </a:xfrm>
            <a:prstGeom prst="curvedConnector3">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2" name="Rectangle: Rounded Corners 21">
              <a:extLst>
                <a:ext uri="{FF2B5EF4-FFF2-40B4-BE49-F238E27FC236}">
                  <a16:creationId xmlns:a16="http://schemas.microsoft.com/office/drawing/2014/main" xmlns="" id="{B366B759-945A-EEB6-01C4-6389C4F6CE13}"/>
                </a:ext>
              </a:extLst>
            </p:cNvPr>
            <p:cNvSpPr/>
            <p:nvPr/>
          </p:nvSpPr>
          <p:spPr>
            <a:xfrm>
              <a:off x="9512963" y="673104"/>
              <a:ext cx="2265885" cy="2572695"/>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333333"/>
                  </a:solidFill>
                  <a:effectLst/>
                  <a:latin typeface="+mj-lt"/>
                </a:rPr>
                <a:t>Ông đã làm thí nghiệm tìm cách chế ra khí cầu bay bằng kim loại.</a:t>
              </a:r>
              <a:endParaRPr lang="en-US" sz="2800">
                <a:latin typeface="+mj-lt"/>
              </a:endParaRPr>
            </a:p>
          </p:txBody>
        </p:sp>
      </p:grpSp>
      <p:grpSp>
        <p:nvGrpSpPr>
          <p:cNvPr id="30" name="Group 29">
            <a:extLst>
              <a:ext uri="{FF2B5EF4-FFF2-40B4-BE49-F238E27FC236}">
                <a16:creationId xmlns:a16="http://schemas.microsoft.com/office/drawing/2014/main" xmlns="" id="{8D487407-D53B-C839-2112-ED9E2CDE03D7}"/>
              </a:ext>
            </a:extLst>
          </p:cNvPr>
          <p:cNvGrpSpPr/>
          <p:nvPr/>
        </p:nvGrpSpPr>
        <p:grpSpPr>
          <a:xfrm>
            <a:off x="7904547" y="4399961"/>
            <a:ext cx="3874301" cy="2001556"/>
            <a:chOff x="7904547" y="4399961"/>
            <a:chExt cx="3874301" cy="2001556"/>
          </a:xfrm>
        </p:grpSpPr>
        <p:cxnSp>
          <p:nvCxnSpPr>
            <p:cNvPr id="23" name="Connector: Curved 22">
              <a:extLst>
                <a:ext uri="{FF2B5EF4-FFF2-40B4-BE49-F238E27FC236}">
                  <a16:creationId xmlns:a16="http://schemas.microsoft.com/office/drawing/2014/main" xmlns="" id="{B36B641B-CBBF-84BE-77F7-1D26AA760CA8}"/>
                </a:ext>
              </a:extLst>
            </p:cNvPr>
            <p:cNvCxnSpPr>
              <a:cxnSpLocks/>
            </p:cNvCxnSpPr>
            <p:nvPr/>
          </p:nvCxnSpPr>
          <p:spPr>
            <a:xfrm rot="10800000" flipH="1" flipV="1">
              <a:off x="7904547" y="4400762"/>
              <a:ext cx="1179939" cy="913691"/>
            </a:xfrm>
            <a:prstGeom prst="curvedConnector3">
              <a:avLst/>
            </a:prstGeom>
            <a:ln w="7620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4" name="Rectangle: Rounded Corners 23">
              <a:extLst>
                <a:ext uri="{FF2B5EF4-FFF2-40B4-BE49-F238E27FC236}">
                  <a16:creationId xmlns:a16="http://schemas.microsoft.com/office/drawing/2014/main" xmlns="" id="{7E059CCB-A101-BD01-05F8-E8DE499B98CE}"/>
                </a:ext>
              </a:extLst>
            </p:cNvPr>
            <p:cNvSpPr/>
            <p:nvPr/>
          </p:nvSpPr>
          <p:spPr>
            <a:xfrm>
              <a:off x="9226713" y="4399961"/>
              <a:ext cx="2552135" cy="200155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0" i="0">
                  <a:solidFill>
                    <a:srgbClr val="333333"/>
                  </a:solidFill>
                  <a:effectLst/>
                  <a:latin typeface="+mj-lt"/>
                </a:rPr>
                <a:t>Ông thiết kế thành công tên lửa nhiều tầng.</a:t>
              </a:r>
              <a:endParaRPr lang="en-US" sz="2800">
                <a:latin typeface="+mj-lt"/>
              </a:endParaRPr>
            </a:p>
          </p:txBody>
        </p:sp>
      </p:grpSp>
    </p:spTree>
    <p:extLst>
      <p:ext uri="{BB962C8B-B14F-4D97-AF65-F5344CB8AC3E}">
        <p14:creationId xmlns:p14="http://schemas.microsoft.com/office/powerpoint/2010/main" val="141818615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right)">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right)">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30596D3-178B-65A9-464A-3E1DBC200CB3}"/>
              </a:ext>
            </a:extLst>
          </p:cNvPr>
          <p:cNvSpPr/>
          <p:nvPr/>
        </p:nvSpPr>
        <p:spPr>
          <a:xfrm>
            <a:off x="518984" y="395416"/>
            <a:ext cx="11195221" cy="6030098"/>
          </a:xfrm>
          <a:prstGeom prst="roundRect">
            <a:avLst>
              <a:gd name="adj" fmla="val 9700"/>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D0F891C-06C5-ACE4-E29A-C09F11D818E8}"/>
              </a:ext>
            </a:extLst>
          </p:cNvPr>
          <p:cNvSpPr txBox="1"/>
          <p:nvPr/>
        </p:nvSpPr>
        <p:spPr>
          <a:xfrm>
            <a:off x="477795" y="762306"/>
            <a:ext cx="11195220" cy="707886"/>
          </a:xfrm>
          <a:prstGeom prst="rect">
            <a:avLst/>
          </a:prstGeom>
          <a:noFill/>
        </p:spPr>
        <p:txBody>
          <a:bodyPr wrap="square" rtlCol="0">
            <a:spAutoFit/>
          </a:bodyPr>
          <a:lstStyle/>
          <a:p>
            <a:pPr algn="ctr"/>
            <a:r>
              <a:rPr lang="en-US" sz="4000" b="1"/>
              <a:t>3. Kể lại câu chuyện dựa vào nội dung đã ghi chép</a:t>
            </a:r>
          </a:p>
        </p:txBody>
      </p:sp>
      <p:grpSp>
        <p:nvGrpSpPr>
          <p:cNvPr id="13" name="Group 12">
            <a:extLst>
              <a:ext uri="{FF2B5EF4-FFF2-40B4-BE49-F238E27FC236}">
                <a16:creationId xmlns:a16="http://schemas.microsoft.com/office/drawing/2014/main" xmlns="" id="{2DE67058-0504-06F4-56AD-4A417C0E5CDE}"/>
              </a:ext>
            </a:extLst>
          </p:cNvPr>
          <p:cNvGrpSpPr/>
          <p:nvPr/>
        </p:nvGrpSpPr>
        <p:grpSpPr>
          <a:xfrm>
            <a:off x="6442189" y="1590365"/>
            <a:ext cx="5022923" cy="4468230"/>
            <a:chOff x="7306319" y="322373"/>
            <a:chExt cx="5022923" cy="4468230"/>
          </a:xfrm>
        </p:grpSpPr>
        <p:pic>
          <p:nvPicPr>
            <p:cNvPr id="18" name="Picture 17" descr="A picture containing text&#10;&#10;Description automatically generated">
              <a:extLst>
                <a:ext uri="{FF2B5EF4-FFF2-40B4-BE49-F238E27FC236}">
                  <a16:creationId xmlns:a16="http://schemas.microsoft.com/office/drawing/2014/main" xmlns="" id="{22CB8DA6-1F62-E826-A855-86DDBD6F1C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22" t="15237" r="10922" b="15237"/>
            <a:stretch/>
          </p:blipFill>
          <p:spPr>
            <a:xfrm>
              <a:off x="7306319" y="322373"/>
              <a:ext cx="5022923" cy="4468230"/>
            </a:xfrm>
            <a:prstGeom prst="rect">
              <a:avLst/>
            </a:prstGeom>
          </p:spPr>
        </p:pic>
        <p:sp>
          <p:nvSpPr>
            <p:cNvPr id="19" name="TextBox 18">
              <a:extLst>
                <a:ext uri="{FF2B5EF4-FFF2-40B4-BE49-F238E27FC236}">
                  <a16:creationId xmlns:a16="http://schemas.microsoft.com/office/drawing/2014/main" xmlns="" id="{E9930635-272C-9406-3E52-836356E9A298}"/>
                </a:ext>
              </a:extLst>
            </p:cNvPr>
            <p:cNvSpPr txBox="1"/>
            <p:nvPr/>
          </p:nvSpPr>
          <p:spPr>
            <a:xfrm>
              <a:off x="8125384" y="1573950"/>
              <a:ext cx="3384791" cy="1569660"/>
            </a:xfrm>
            <a:prstGeom prst="rect">
              <a:avLst/>
            </a:prstGeom>
            <a:noFill/>
          </p:spPr>
          <p:txBody>
            <a:bodyPr wrap="square" rtlCol="0">
              <a:spAutoFit/>
            </a:bodyPr>
            <a:lstStyle/>
            <a:p>
              <a:pPr algn="ctr"/>
              <a:r>
                <a:rPr lang="en-US" sz="4800" b="1">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THỰC HÀNH NHÓM ĐÔI</a:t>
              </a:r>
              <a:endPar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endParaRPr>
            </a:p>
          </p:txBody>
        </p:sp>
      </p:grpSp>
      <p:pic>
        <p:nvPicPr>
          <p:cNvPr id="3" name="Picture 2" descr="A couple of cartoon characters&#10;&#10;Description automatically generated">
            <a:extLst>
              <a:ext uri="{FF2B5EF4-FFF2-40B4-BE49-F238E27FC236}">
                <a16:creationId xmlns:a16="http://schemas.microsoft.com/office/drawing/2014/main" xmlns="" id="{8164D346-076D-2640-9093-074D2C84F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4711" y="1773825"/>
            <a:ext cx="5672107" cy="4468230"/>
          </a:xfrm>
          <a:prstGeom prst="rect">
            <a:avLst/>
          </a:prstGeom>
        </p:spPr>
      </p:pic>
    </p:spTree>
    <p:extLst>
      <p:ext uri="{BB962C8B-B14F-4D97-AF65-F5344CB8AC3E}">
        <p14:creationId xmlns:p14="http://schemas.microsoft.com/office/powerpoint/2010/main" val="26561730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30596D3-178B-65A9-464A-3E1DBC200CB3}"/>
              </a:ext>
            </a:extLst>
          </p:cNvPr>
          <p:cNvSpPr/>
          <p:nvPr/>
        </p:nvSpPr>
        <p:spPr>
          <a:xfrm>
            <a:off x="518984" y="395416"/>
            <a:ext cx="11195221" cy="6030098"/>
          </a:xfrm>
          <a:prstGeom prst="roundRect">
            <a:avLst>
              <a:gd name="adj" fmla="val 9700"/>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9D0F891C-06C5-ACE4-E29A-C09F11D818E8}"/>
              </a:ext>
            </a:extLst>
          </p:cNvPr>
          <p:cNvSpPr txBox="1"/>
          <p:nvPr/>
        </p:nvSpPr>
        <p:spPr>
          <a:xfrm>
            <a:off x="939115" y="432486"/>
            <a:ext cx="10733901" cy="3170099"/>
          </a:xfrm>
          <a:prstGeom prst="rect">
            <a:avLst/>
          </a:prstGeom>
          <a:noFill/>
        </p:spPr>
        <p:txBody>
          <a:bodyPr wrap="square" rtlCol="0">
            <a:spAutoFit/>
          </a:bodyPr>
          <a:lstStyle/>
          <a:p>
            <a:r>
              <a:rPr lang="en-US" sz="4000" b="1">
                <a:solidFill>
                  <a:srgbClr val="0070C0"/>
                </a:solidFill>
              </a:rPr>
              <a:t>4. Trao đổi với bạn:</a:t>
            </a:r>
          </a:p>
          <a:p>
            <a:pPr marL="742950" indent="-742950">
              <a:buAutoNum type="alphaLcPeriod"/>
            </a:pPr>
            <a:r>
              <a:rPr lang="en-US" sz="4000"/>
              <a:t>Xi-ôn-cốp-xki đã chế tạo ra những gì?</a:t>
            </a:r>
          </a:p>
          <a:p>
            <a:pPr marL="742950" indent="-742950">
              <a:buAutoNum type="alphaLcPeriod"/>
            </a:pPr>
            <a:r>
              <a:rPr lang="en-US" sz="4000"/>
              <a:t>Theo em, thành công mà ông có được là nhờ đâu?</a:t>
            </a:r>
          </a:p>
          <a:p>
            <a:pPr marL="742950" indent="-742950">
              <a:buAutoNum type="alphaLcPeriod"/>
            </a:pPr>
            <a:r>
              <a:rPr lang="en-US" sz="4000"/>
              <a:t>Đặt một tên khác cho câu chuyện.</a:t>
            </a:r>
          </a:p>
        </p:txBody>
      </p:sp>
      <p:grpSp>
        <p:nvGrpSpPr>
          <p:cNvPr id="8" name="Group 7">
            <a:extLst>
              <a:ext uri="{FF2B5EF4-FFF2-40B4-BE49-F238E27FC236}">
                <a16:creationId xmlns:a16="http://schemas.microsoft.com/office/drawing/2014/main" xmlns="" id="{E00FC96B-2D7F-2F61-1425-55524A7B0BE7}"/>
              </a:ext>
            </a:extLst>
          </p:cNvPr>
          <p:cNvGrpSpPr/>
          <p:nvPr/>
        </p:nvGrpSpPr>
        <p:grpSpPr>
          <a:xfrm>
            <a:off x="6468999" y="3231291"/>
            <a:ext cx="4337222" cy="3819165"/>
            <a:chOff x="7306319" y="322373"/>
            <a:chExt cx="5022923" cy="4468230"/>
          </a:xfrm>
        </p:grpSpPr>
        <p:pic>
          <p:nvPicPr>
            <p:cNvPr id="9" name="Picture 8" descr="A picture containing text&#10;&#10;Description automatically generated">
              <a:extLst>
                <a:ext uri="{FF2B5EF4-FFF2-40B4-BE49-F238E27FC236}">
                  <a16:creationId xmlns:a16="http://schemas.microsoft.com/office/drawing/2014/main" xmlns="" id="{00430FB4-99C2-BA58-E335-630AE337B2C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22" t="15237" r="10922" b="15237"/>
            <a:stretch/>
          </p:blipFill>
          <p:spPr>
            <a:xfrm>
              <a:off x="7306319" y="322373"/>
              <a:ext cx="5022923" cy="4468230"/>
            </a:xfrm>
            <a:prstGeom prst="rect">
              <a:avLst/>
            </a:prstGeom>
          </p:spPr>
        </p:pic>
        <p:sp>
          <p:nvSpPr>
            <p:cNvPr id="10" name="TextBox 9">
              <a:extLst>
                <a:ext uri="{FF2B5EF4-FFF2-40B4-BE49-F238E27FC236}">
                  <a16:creationId xmlns:a16="http://schemas.microsoft.com/office/drawing/2014/main" xmlns="" id="{604534BF-8947-E6E1-258F-5D65DFC34F17}"/>
                </a:ext>
              </a:extLst>
            </p:cNvPr>
            <p:cNvSpPr txBox="1"/>
            <p:nvPr/>
          </p:nvSpPr>
          <p:spPr>
            <a:xfrm>
              <a:off x="7482303" y="1638276"/>
              <a:ext cx="4282826" cy="1836423"/>
            </a:xfrm>
            <a:prstGeom prst="rect">
              <a:avLst/>
            </a:prstGeom>
            <a:noFill/>
          </p:spPr>
          <p:txBody>
            <a:bodyPr wrap="square" rtlCol="0">
              <a:spAutoFit/>
            </a:bodyPr>
            <a:lstStyle/>
            <a:p>
              <a:pPr algn="ctr"/>
              <a:r>
                <a:rPr lang="en-US" sz="4800" b="1"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UVN Banh Mi" pitchFamily="2" charset="0"/>
                </a:rPr>
                <a:t>THẢO LUẬN NHÓM</a:t>
              </a:r>
            </a:p>
          </p:txBody>
        </p:sp>
      </p:grpSp>
      <p:pic>
        <p:nvPicPr>
          <p:cNvPr id="11" name="Picture 10" descr="A group of people in clothing&#10;&#10;Description automatically generated with low confidence">
            <a:extLst>
              <a:ext uri="{FF2B5EF4-FFF2-40B4-BE49-F238E27FC236}">
                <a16:creationId xmlns:a16="http://schemas.microsoft.com/office/drawing/2014/main" xmlns="" id="{B2908A28-F668-C5D9-8BBA-C211DFD45A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0991" y="3562509"/>
            <a:ext cx="4825074" cy="3036390"/>
          </a:xfrm>
          <a:prstGeom prst="rect">
            <a:avLst/>
          </a:prstGeom>
        </p:spPr>
      </p:pic>
    </p:spTree>
    <p:extLst>
      <p:ext uri="{BB962C8B-B14F-4D97-AF65-F5344CB8AC3E}">
        <p14:creationId xmlns:p14="http://schemas.microsoft.com/office/powerpoint/2010/main" val="345365797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32" presetClass="emph" presetSubtype="0" repeatCount="2000" fill="hold" nodeType="withEffect">
                                  <p:stCondLst>
                                    <p:cond delay="0"/>
                                  </p:stCondLst>
                                  <p:childTnLst>
                                    <p:animRot by="120000">
                                      <p:cBhvr>
                                        <p:cTn id="11" dur="100" fill="hold">
                                          <p:stCondLst>
                                            <p:cond delay="0"/>
                                          </p:stCondLst>
                                        </p:cTn>
                                        <p:tgtEl>
                                          <p:spTgt spid="11"/>
                                        </p:tgtEl>
                                        <p:attrNameLst>
                                          <p:attrName>r</p:attrName>
                                        </p:attrNameLst>
                                      </p:cBhvr>
                                    </p:animRot>
                                    <p:animRot by="-240000">
                                      <p:cBhvr>
                                        <p:cTn id="12" dur="200" fill="hold">
                                          <p:stCondLst>
                                            <p:cond delay="200"/>
                                          </p:stCondLst>
                                        </p:cTn>
                                        <p:tgtEl>
                                          <p:spTgt spid="11"/>
                                        </p:tgtEl>
                                        <p:attrNameLst>
                                          <p:attrName>r</p:attrName>
                                        </p:attrNameLst>
                                      </p:cBhvr>
                                    </p:animRot>
                                    <p:animRot by="240000">
                                      <p:cBhvr>
                                        <p:cTn id="13" dur="200" fill="hold">
                                          <p:stCondLst>
                                            <p:cond delay="400"/>
                                          </p:stCondLst>
                                        </p:cTn>
                                        <p:tgtEl>
                                          <p:spTgt spid="11"/>
                                        </p:tgtEl>
                                        <p:attrNameLst>
                                          <p:attrName>r</p:attrName>
                                        </p:attrNameLst>
                                      </p:cBhvr>
                                    </p:animRot>
                                    <p:animRot by="-240000">
                                      <p:cBhvr>
                                        <p:cTn id="14" dur="200" fill="hold">
                                          <p:stCondLst>
                                            <p:cond delay="600"/>
                                          </p:stCondLst>
                                        </p:cTn>
                                        <p:tgtEl>
                                          <p:spTgt spid="11"/>
                                        </p:tgtEl>
                                        <p:attrNameLst>
                                          <p:attrName>r</p:attrName>
                                        </p:attrNameLst>
                                      </p:cBhvr>
                                    </p:animRot>
                                    <p:animRot by="120000">
                                      <p:cBhvr>
                                        <p:cTn id="15" dur="200" fill="hold">
                                          <p:stCondLst>
                                            <p:cond delay="800"/>
                                          </p:stCondLst>
                                        </p:cTn>
                                        <p:tgtEl>
                                          <p:spTgt spid="11"/>
                                        </p:tgtEl>
                                        <p:attrNameLst>
                                          <p:attrName>r</p:attrName>
                                        </p:attrNameLst>
                                      </p:cBhvr>
                                    </p:animRot>
                                  </p:childTnLst>
                                </p:cTn>
                              </p:par>
                              <p:par>
                                <p:cTn id="16" presetID="53"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30596D3-178B-65A9-464A-3E1DBC200CB3}"/>
              </a:ext>
            </a:extLst>
          </p:cNvPr>
          <p:cNvSpPr/>
          <p:nvPr/>
        </p:nvSpPr>
        <p:spPr>
          <a:xfrm>
            <a:off x="518984" y="395416"/>
            <a:ext cx="11195221" cy="6030098"/>
          </a:xfrm>
          <a:prstGeom prst="roundRect">
            <a:avLst>
              <a:gd name="adj" fmla="val 9700"/>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xmlns="" id="{B360C37D-4920-88EA-7048-CCAD3B1A02AE}"/>
              </a:ext>
            </a:extLst>
          </p:cNvPr>
          <p:cNvGrpSpPr/>
          <p:nvPr/>
        </p:nvGrpSpPr>
        <p:grpSpPr>
          <a:xfrm>
            <a:off x="0" y="593124"/>
            <a:ext cx="14117593" cy="1260390"/>
            <a:chOff x="0" y="593124"/>
            <a:chExt cx="14117593" cy="1260390"/>
          </a:xfrm>
          <a:solidFill>
            <a:schemeClr val="accent4">
              <a:lumMod val="20000"/>
              <a:lumOff val="80000"/>
            </a:schemeClr>
          </a:solidFill>
        </p:grpSpPr>
        <p:sp>
          <p:nvSpPr>
            <p:cNvPr id="2" name="Arrow: Pentagon 1">
              <a:extLst>
                <a:ext uri="{FF2B5EF4-FFF2-40B4-BE49-F238E27FC236}">
                  <a16:creationId xmlns:a16="http://schemas.microsoft.com/office/drawing/2014/main" xmlns="" id="{27F0BC75-46F9-9A62-B727-B1F12432DDEB}"/>
                </a:ext>
              </a:extLst>
            </p:cNvPr>
            <p:cNvSpPr/>
            <p:nvPr/>
          </p:nvSpPr>
          <p:spPr>
            <a:xfrm>
              <a:off x="0" y="593124"/>
              <a:ext cx="11673016" cy="126039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6E64435B-B4E0-5FBE-1104-CACEB9DE53DE}"/>
                </a:ext>
              </a:extLst>
            </p:cNvPr>
            <p:cNvSpPr txBox="1"/>
            <p:nvPr/>
          </p:nvSpPr>
          <p:spPr>
            <a:xfrm>
              <a:off x="339808" y="765595"/>
              <a:ext cx="13777785" cy="830997"/>
            </a:xfrm>
            <a:prstGeom prst="rect">
              <a:avLst/>
            </a:prstGeom>
            <a:noFill/>
          </p:spPr>
          <p:txBody>
            <a:bodyPr wrap="square" rtlCol="0">
              <a:spAutoFit/>
            </a:bodyPr>
            <a:lstStyle/>
            <a:p>
              <a:pPr marL="742950" indent="-742950">
                <a:buAutoNum type="alphaLcPeriod"/>
              </a:pPr>
              <a:r>
                <a:rPr lang="en-US" sz="4800" b="1"/>
                <a:t>Xi-ôn-cốp-xki đã chế tạo ra những gì?</a:t>
              </a:r>
            </a:p>
          </p:txBody>
        </p:sp>
      </p:grpSp>
      <p:cxnSp>
        <p:nvCxnSpPr>
          <p:cNvPr id="13" name="Straight Connector 12">
            <a:extLst>
              <a:ext uri="{FF2B5EF4-FFF2-40B4-BE49-F238E27FC236}">
                <a16:creationId xmlns:a16="http://schemas.microsoft.com/office/drawing/2014/main" xmlns="" id="{B80F5DAE-CCC5-26A8-67EF-D64BE2B8CD43}"/>
              </a:ext>
            </a:extLst>
          </p:cNvPr>
          <p:cNvCxnSpPr/>
          <p:nvPr/>
        </p:nvCxnSpPr>
        <p:spPr>
          <a:xfrm>
            <a:off x="3340443" y="3878818"/>
            <a:ext cx="4992129"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xmlns="" id="{A286EF71-6EB2-1B03-0D23-143E085B19C1}"/>
              </a:ext>
            </a:extLst>
          </p:cNvPr>
          <p:cNvGrpSpPr/>
          <p:nvPr/>
        </p:nvGrpSpPr>
        <p:grpSpPr>
          <a:xfrm>
            <a:off x="1081024" y="1754660"/>
            <a:ext cx="10682220" cy="2463797"/>
            <a:chOff x="1081024" y="1754660"/>
            <a:chExt cx="10682220" cy="2463797"/>
          </a:xfrm>
        </p:grpSpPr>
        <p:pic>
          <p:nvPicPr>
            <p:cNvPr id="4098" name="Picture 2" descr="Free vector hot air balloon set">
              <a:extLst>
                <a:ext uri="{FF2B5EF4-FFF2-40B4-BE49-F238E27FC236}">
                  <a16:creationId xmlns:a16="http://schemas.microsoft.com/office/drawing/2014/main" xmlns="" id="{5B4A02CA-9C0C-3B20-9D10-24CF6F73C1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6134" y1="22454" x2="25240" y2="49537"/>
                          <a14:foregroundMark x1="29073" y1="18981" x2="26038" y2="32176"/>
                          <a14:foregroundMark x1="25240" y1="28472" x2="31949" y2="41204"/>
                          <a14:foregroundMark x1="11182" y1="25000" x2="16613" y2="31019"/>
                          <a14:foregroundMark x1="20767" y1="61574" x2="20767" y2="61574"/>
                          <a14:foregroundMark x1="21086" y1="61574" x2="19808" y2="57870"/>
                          <a14:foregroundMark x1="19808" y1="62731" x2="22843" y2="57407"/>
                          <a14:foregroundMark x1="11182" y1="45833" x2="17732" y2="37500"/>
                          <a14:foregroundMark x1="49681" y1="87500" x2="49681" y2="78935"/>
                        </a14:backgroundRemoval>
                      </a14:imgEffect>
                    </a14:imgLayer>
                  </a14:imgProps>
                </a:ext>
                <a:ext uri="{28A0092B-C50C-407E-A947-70E740481C1C}">
                  <a14:useLocalDpi xmlns:a14="http://schemas.microsoft.com/office/drawing/2010/main" val="0"/>
                </a:ext>
              </a:extLst>
            </a:blip>
            <a:srcRect r="28724"/>
            <a:stretch/>
          </p:blipFill>
          <p:spPr bwMode="auto">
            <a:xfrm>
              <a:off x="9218524" y="1754660"/>
              <a:ext cx="2544720" cy="246379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72CA5326-FB74-1352-F196-DE3380ECE7F1}"/>
                </a:ext>
              </a:extLst>
            </p:cNvPr>
            <p:cNvSpPr txBox="1"/>
            <p:nvPr/>
          </p:nvSpPr>
          <p:spPr>
            <a:xfrm>
              <a:off x="1981200" y="2495377"/>
              <a:ext cx="7710616" cy="769441"/>
            </a:xfrm>
            <a:prstGeom prst="rect">
              <a:avLst/>
            </a:prstGeom>
            <a:noFill/>
          </p:spPr>
          <p:txBody>
            <a:bodyPr wrap="square" rtlCol="0">
              <a:spAutoFit/>
            </a:bodyPr>
            <a:lstStyle/>
            <a:p>
              <a:r>
                <a:rPr lang="en-US" sz="4400" b="1">
                  <a:solidFill>
                    <a:schemeClr val="accent2"/>
                  </a:solidFill>
                </a:rPr>
                <a:t>Chế tạo ra khí cầu bằng kim loại</a:t>
              </a:r>
            </a:p>
          </p:txBody>
        </p:sp>
        <p:pic>
          <p:nvPicPr>
            <p:cNvPr id="21" name="Graphic 20" descr="Stars with solid fill">
              <a:extLst>
                <a:ext uri="{FF2B5EF4-FFF2-40B4-BE49-F238E27FC236}">
                  <a16:creationId xmlns:a16="http://schemas.microsoft.com/office/drawing/2014/main" xmlns="" id="{C1D40A9B-96AB-B3F6-AF79-292FC6E6152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1024" y="2529358"/>
              <a:ext cx="914400" cy="914400"/>
            </a:xfrm>
            <a:prstGeom prst="rect">
              <a:avLst/>
            </a:prstGeom>
          </p:spPr>
        </p:pic>
      </p:grpSp>
      <p:grpSp>
        <p:nvGrpSpPr>
          <p:cNvPr id="24" name="Group 23">
            <a:extLst>
              <a:ext uri="{FF2B5EF4-FFF2-40B4-BE49-F238E27FC236}">
                <a16:creationId xmlns:a16="http://schemas.microsoft.com/office/drawing/2014/main" xmlns="" id="{D60042D3-DCBE-7722-C3CE-0914EE804CD0}"/>
              </a:ext>
            </a:extLst>
          </p:cNvPr>
          <p:cNvGrpSpPr/>
          <p:nvPr/>
        </p:nvGrpSpPr>
        <p:grpSpPr>
          <a:xfrm>
            <a:off x="1178011" y="4437965"/>
            <a:ext cx="10190205" cy="914400"/>
            <a:chOff x="1178011" y="4437965"/>
            <a:chExt cx="10190205" cy="914400"/>
          </a:xfrm>
        </p:grpSpPr>
        <p:sp>
          <p:nvSpPr>
            <p:cNvPr id="19" name="TextBox 18">
              <a:extLst>
                <a:ext uri="{FF2B5EF4-FFF2-40B4-BE49-F238E27FC236}">
                  <a16:creationId xmlns:a16="http://schemas.microsoft.com/office/drawing/2014/main" xmlns="" id="{D15DC325-21A2-773C-5A1E-4EE5BB268F11}"/>
                </a:ext>
              </a:extLst>
            </p:cNvPr>
            <p:cNvSpPr txBox="1"/>
            <p:nvPr/>
          </p:nvSpPr>
          <p:spPr>
            <a:xfrm>
              <a:off x="1981200" y="4582924"/>
              <a:ext cx="9387016" cy="769441"/>
            </a:xfrm>
            <a:prstGeom prst="rect">
              <a:avLst/>
            </a:prstGeom>
            <a:noFill/>
          </p:spPr>
          <p:txBody>
            <a:bodyPr wrap="square" rtlCol="0">
              <a:spAutoFit/>
            </a:bodyPr>
            <a:lstStyle/>
            <a:p>
              <a:r>
                <a:rPr lang="en-US" sz="4400" b="1">
                  <a:solidFill>
                    <a:schemeClr val="accent2"/>
                  </a:solidFill>
                </a:rPr>
                <a:t>Thiết kế thành công tên lửa nhiều tầng</a:t>
              </a:r>
            </a:p>
          </p:txBody>
        </p:sp>
        <p:pic>
          <p:nvPicPr>
            <p:cNvPr id="22" name="Graphic 21" descr="Stars with solid fill">
              <a:extLst>
                <a:ext uri="{FF2B5EF4-FFF2-40B4-BE49-F238E27FC236}">
                  <a16:creationId xmlns:a16="http://schemas.microsoft.com/office/drawing/2014/main" xmlns="" id="{34AD254D-4683-0143-D0FC-D9BC9CC4BA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178011" y="4437965"/>
              <a:ext cx="914400" cy="914400"/>
            </a:xfrm>
            <a:prstGeom prst="rect">
              <a:avLst/>
            </a:prstGeom>
          </p:spPr>
        </p:pic>
      </p:grpSp>
    </p:spTree>
    <p:extLst>
      <p:ext uri="{BB962C8B-B14F-4D97-AF65-F5344CB8AC3E}">
        <p14:creationId xmlns:p14="http://schemas.microsoft.com/office/powerpoint/2010/main" val="263750525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B360C37D-4920-88EA-7048-CCAD3B1A02AE}"/>
              </a:ext>
            </a:extLst>
          </p:cNvPr>
          <p:cNvGrpSpPr/>
          <p:nvPr/>
        </p:nvGrpSpPr>
        <p:grpSpPr>
          <a:xfrm>
            <a:off x="0" y="296562"/>
            <a:ext cx="11673016" cy="1062681"/>
            <a:chOff x="0" y="593124"/>
            <a:chExt cx="11673016" cy="1062681"/>
          </a:xfrm>
          <a:solidFill>
            <a:schemeClr val="accent4">
              <a:lumMod val="20000"/>
              <a:lumOff val="80000"/>
            </a:schemeClr>
          </a:solidFill>
        </p:grpSpPr>
        <p:sp>
          <p:nvSpPr>
            <p:cNvPr id="2" name="Arrow: Pentagon 1">
              <a:extLst>
                <a:ext uri="{FF2B5EF4-FFF2-40B4-BE49-F238E27FC236}">
                  <a16:creationId xmlns:a16="http://schemas.microsoft.com/office/drawing/2014/main" xmlns="" id="{27F0BC75-46F9-9A62-B727-B1F12432DDEB}"/>
                </a:ext>
              </a:extLst>
            </p:cNvPr>
            <p:cNvSpPr/>
            <p:nvPr/>
          </p:nvSpPr>
          <p:spPr>
            <a:xfrm>
              <a:off x="0" y="593124"/>
              <a:ext cx="11673016" cy="1062681"/>
            </a:xfrm>
            <a:prstGeom prst="homePlate">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6E64435B-B4E0-5FBE-1104-CACEB9DE53DE}"/>
                </a:ext>
              </a:extLst>
            </p:cNvPr>
            <p:cNvSpPr txBox="1"/>
            <p:nvPr/>
          </p:nvSpPr>
          <p:spPr>
            <a:xfrm>
              <a:off x="169904" y="770521"/>
              <a:ext cx="11333208" cy="707886"/>
            </a:xfrm>
            <a:prstGeom prst="rect">
              <a:avLst/>
            </a:prstGeom>
            <a:noFill/>
          </p:spPr>
          <p:txBody>
            <a:bodyPr wrap="square" rtlCol="0">
              <a:spAutoFit/>
            </a:bodyPr>
            <a:lstStyle/>
            <a:p>
              <a:r>
                <a:rPr lang="en-US" sz="4000" b="1"/>
                <a:t>b. Theo em, thành công mà ông có được là nhờ đâu?</a:t>
              </a:r>
            </a:p>
          </p:txBody>
        </p:sp>
      </p:grpSp>
      <p:grpSp>
        <p:nvGrpSpPr>
          <p:cNvPr id="9" name="Group 8">
            <a:extLst>
              <a:ext uri="{FF2B5EF4-FFF2-40B4-BE49-F238E27FC236}">
                <a16:creationId xmlns:a16="http://schemas.microsoft.com/office/drawing/2014/main" xmlns="" id="{60B50537-3C93-0E3F-67B4-2125D807D9F9}"/>
              </a:ext>
            </a:extLst>
          </p:cNvPr>
          <p:cNvGrpSpPr/>
          <p:nvPr/>
        </p:nvGrpSpPr>
        <p:grpSpPr>
          <a:xfrm>
            <a:off x="1474572" y="1685888"/>
            <a:ext cx="9242855" cy="1446550"/>
            <a:chOff x="1313935" y="2828891"/>
            <a:chExt cx="9242855" cy="1446550"/>
          </a:xfrm>
        </p:grpSpPr>
        <p:sp>
          <p:nvSpPr>
            <p:cNvPr id="8" name="Rectangle: Rounded Corners 7">
              <a:extLst>
                <a:ext uri="{FF2B5EF4-FFF2-40B4-BE49-F238E27FC236}">
                  <a16:creationId xmlns:a16="http://schemas.microsoft.com/office/drawing/2014/main" xmlns="" id="{93F02E4C-2D25-FC67-AEFA-CA607F08B372}"/>
                </a:ext>
              </a:extLst>
            </p:cNvPr>
            <p:cNvSpPr/>
            <p:nvPr/>
          </p:nvSpPr>
          <p:spPr>
            <a:xfrm>
              <a:off x="1313935" y="2828891"/>
              <a:ext cx="9242855" cy="1446550"/>
            </a:xfrm>
            <a:prstGeom prst="roundRect">
              <a:avLst>
                <a:gd name="adj" fmla="val 50000"/>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941019A-639D-341C-CF9F-5AA79137719D}"/>
                </a:ext>
              </a:extLst>
            </p:cNvPr>
            <p:cNvSpPr txBox="1"/>
            <p:nvPr/>
          </p:nvSpPr>
          <p:spPr>
            <a:xfrm>
              <a:off x="1823652" y="2890446"/>
              <a:ext cx="8544696" cy="1323439"/>
            </a:xfrm>
            <a:prstGeom prst="rect">
              <a:avLst/>
            </a:prstGeom>
            <a:noFill/>
          </p:spPr>
          <p:txBody>
            <a:bodyPr wrap="square">
              <a:spAutoFit/>
            </a:bodyPr>
            <a:lstStyle/>
            <a:p>
              <a:r>
                <a:rPr lang="vi-VN" sz="4000" b="0" i="0">
                  <a:solidFill>
                    <a:srgbClr val="000000"/>
                  </a:solidFill>
                  <a:effectLst/>
                  <a:latin typeface="OpenSans"/>
                </a:rPr>
                <a:t>Là nhờ sự nỗ lực không ngừng nghỉ và sự kiên trì theo đuổi ước mơ.</a:t>
              </a:r>
              <a:endParaRPr lang="en-US" sz="4000"/>
            </a:p>
          </p:txBody>
        </p:sp>
      </p:grpSp>
      <p:grpSp>
        <p:nvGrpSpPr>
          <p:cNvPr id="10" name="Group 9">
            <a:extLst>
              <a:ext uri="{FF2B5EF4-FFF2-40B4-BE49-F238E27FC236}">
                <a16:creationId xmlns:a16="http://schemas.microsoft.com/office/drawing/2014/main" xmlns="" id="{6A0F0B1A-2C66-D6BF-32BF-9645499B6191}"/>
              </a:ext>
            </a:extLst>
          </p:cNvPr>
          <p:cNvGrpSpPr/>
          <p:nvPr/>
        </p:nvGrpSpPr>
        <p:grpSpPr>
          <a:xfrm>
            <a:off x="0" y="3489164"/>
            <a:ext cx="11673016" cy="1500836"/>
            <a:chOff x="0" y="593124"/>
            <a:chExt cx="11673016" cy="1500836"/>
          </a:xfrm>
          <a:solidFill>
            <a:schemeClr val="accent4">
              <a:lumMod val="20000"/>
              <a:lumOff val="80000"/>
            </a:schemeClr>
          </a:solidFill>
        </p:grpSpPr>
        <p:sp>
          <p:nvSpPr>
            <p:cNvPr id="11" name="Arrow: Pentagon 10">
              <a:extLst>
                <a:ext uri="{FF2B5EF4-FFF2-40B4-BE49-F238E27FC236}">
                  <a16:creationId xmlns:a16="http://schemas.microsoft.com/office/drawing/2014/main" xmlns="" id="{A8F13463-4D47-ABB5-3A54-ECC013F49666}"/>
                </a:ext>
              </a:extLst>
            </p:cNvPr>
            <p:cNvSpPr/>
            <p:nvPr/>
          </p:nvSpPr>
          <p:spPr>
            <a:xfrm>
              <a:off x="0" y="593124"/>
              <a:ext cx="11673016" cy="1062681"/>
            </a:xfrm>
            <a:prstGeom prst="homePlate">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xmlns="" id="{3706AC70-5C9A-2A39-835B-84D1E2998E8C}"/>
                </a:ext>
              </a:extLst>
            </p:cNvPr>
            <p:cNvSpPr txBox="1"/>
            <p:nvPr/>
          </p:nvSpPr>
          <p:spPr>
            <a:xfrm>
              <a:off x="169904" y="770521"/>
              <a:ext cx="11333208" cy="1323439"/>
            </a:xfrm>
            <a:prstGeom prst="rect">
              <a:avLst/>
            </a:prstGeom>
            <a:noFill/>
          </p:spPr>
          <p:txBody>
            <a:bodyPr wrap="square" rtlCol="0">
              <a:spAutoFit/>
            </a:bodyPr>
            <a:lstStyle/>
            <a:p>
              <a:r>
                <a:rPr lang="en-US" sz="4000" b="1"/>
                <a:t>c. Đặt một tên khác cho câu chuyện.</a:t>
              </a:r>
            </a:p>
            <a:p>
              <a:endParaRPr lang="en-US" sz="4000" b="1"/>
            </a:p>
          </p:txBody>
        </p:sp>
      </p:grpSp>
      <p:grpSp>
        <p:nvGrpSpPr>
          <p:cNvPr id="14" name="Group 13">
            <a:extLst>
              <a:ext uri="{FF2B5EF4-FFF2-40B4-BE49-F238E27FC236}">
                <a16:creationId xmlns:a16="http://schemas.microsoft.com/office/drawing/2014/main" xmlns="" id="{D03EBBF9-B614-471D-3ABA-4AB04F4EEB72}"/>
              </a:ext>
            </a:extLst>
          </p:cNvPr>
          <p:cNvGrpSpPr/>
          <p:nvPr/>
        </p:nvGrpSpPr>
        <p:grpSpPr>
          <a:xfrm>
            <a:off x="169904" y="4729242"/>
            <a:ext cx="7217867" cy="914400"/>
            <a:chOff x="1336811" y="2986745"/>
            <a:chExt cx="7217867" cy="914400"/>
          </a:xfrm>
        </p:grpSpPr>
        <p:sp>
          <p:nvSpPr>
            <p:cNvPr id="16" name="Arrow: Chevron 15">
              <a:extLst>
                <a:ext uri="{FF2B5EF4-FFF2-40B4-BE49-F238E27FC236}">
                  <a16:creationId xmlns:a16="http://schemas.microsoft.com/office/drawing/2014/main" xmlns="" id="{E2A88D22-2BD7-E4B6-BB22-1445B008CC8B}"/>
                </a:ext>
              </a:extLst>
            </p:cNvPr>
            <p:cNvSpPr/>
            <p:nvPr/>
          </p:nvSpPr>
          <p:spPr>
            <a:xfrm rot="10800000">
              <a:off x="1336811" y="2986745"/>
              <a:ext cx="7217867" cy="889516"/>
            </a:xfrm>
            <a:prstGeom prst="chevron">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7" name="Graphic 16" descr="Badge Heart with solid fill">
              <a:extLst>
                <a:ext uri="{FF2B5EF4-FFF2-40B4-BE49-F238E27FC236}">
                  <a16:creationId xmlns:a16="http://schemas.microsoft.com/office/drawing/2014/main" xmlns="" id="{B0EF876A-93E7-2387-EC9E-3DB31E4710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520683" y="2986745"/>
              <a:ext cx="914400" cy="914400"/>
            </a:xfrm>
            <a:prstGeom prst="rect">
              <a:avLst/>
            </a:prstGeom>
          </p:spPr>
        </p:pic>
        <p:sp>
          <p:nvSpPr>
            <p:cNvPr id="20" name="TextBox 19">
              <a:extLst>
                <a:ext uri="{FF2B5EF4-FFF2-40B4-BE49-F238E27FC236}">
                  <a16:creationId xmlns:a16="http://schemas.microsoft.com/office/drawing/2014/main" xmlns="" id="{06AF008C-95F7-7C89-918A-DF96867384DC}"/>
                </a:ext>
              </a:extLst>
            </p:cNvPr>
            <p:cNvSpPr txBox="1"/>
            <p:nvPr/>
          </p:nvSpPr>
          <p:spPr>
            <a:xfrm>
              <a:off x="2259891" y="3090002"/>
              <a:ext cx="6084007" cy="707886"/>
            </a:xfrm>
            <a:prstGeom prst="rect">
              <a:avLst/>
            </a:prstGeom>
            <a:noFill/>
          </p:spPr>
          <p:txBody>
            <a:bodyPr wrap="square" rtlCol="0">
              <a:spAutoFit/>
            </a:bodyPr>
            <a:lstStyle/>
            <a:p>
              <a:r>
                <a:rPr lang="en-US" sz="4000"/>
                <a:t>Người chinh phục các vì sao</a:t>
              </a:r>
            </a:p>
          </p:txBody>
        </p:sp>
      </p:grpSp>
      <p:grpSp>
        <p:nvGrpSpPr>
          <p:cNvPr id="25" name="Group 24">
            <a:extLst>
              <a:ext uri="{FF2B5EF4-FFF2-40B4-BE49-F238E27FC236}">
                <a16:creationId xmlns:a16="http://schemas.microsoft.com/office/drawing/2014/main" xmlns="" id="{7D4026A0-AA08-1B97-AB5D-9A7C67A3627E}"/>
              </a:ext>
            </a:extLst>
          </p:cNvPr>
          <p:cNvGrpSpPr/>
          <p:nvPr/>
        </p:nvGrpSpPr>
        <p:grpSpPr>
          <a:xfrm>
            <a:off x="4487070" y="5800715"/>
            <a:ext cx="7704930" cy="914400"/>
            <a:chOff x="1336810" y="2986745"/>
            <a:chExt cx="7704930" cy="914400"/>
          </a:xfrm>
        </p:grpSpPr>
        <p:sp>
          <p:nvSpPr>
            <p:cNvPr id="26" name="Arrow: Chevron 25">
              <a:extLst>
                <a:ext uri="{FF2B5EF4-FFF2-40B4-BE49-F238E27FC236}">
                  <a16:creationId xmlns:a16="http://schemas.microsoft.com/office/drawing/2014/main" xmlns="" id="{DE0B3793-A7F1-F024-8A39-E5E8C6129343}"/>
                </a:ext>
              </a:extLst>
            </p:cNvPr>
            <p:cNvSpPr/>
            <p:nvPr/>
          </p:nvSpPr>
          <p:spPr>
            <a:xfrm rot="10800000">
              <a:off x="1336810" y="2986745"/>
              <a:ext cx="7704930" cy="889516"/>
            </a:xfrm>
            <a:prstGeom prst="chevron">
              <a:avLst/>
            </a:prstGeom>
            <a:solidFill>
              <a:schemeClr val="bg1"/>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7" name="Graphic 26" descr="Badge Heart with solid fill">
              <a:extLst>
                <a:ext uri="{FF2B5EF4-FFF2-40B4-BE49-F238E27FC236}">
                  <a16:creationId xmlns:a16="http://schemas.microsoft.com/office/drawing/2014/main" xmlns="" id="{E2AD8E4E-8C81-7BCA-E313-62E0D71EED30}"/>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520683" y="2986745"/>
              <a:ext cx="914400" cy="914400"/>
            </a:xfrm>
            <a:prstGeom prst="rect">
              <a:avLst/>
            </a:prstGeom>
          </p:spPr>
        </p:pic>
        <p:sp>
          <p:nvSpPr>
            <p:cNvPr id="28" name="TextBox 27">
              <a:extLst>
                <a:ext uri="{FF2B5EF4-FFF2-40B4-BE49-F238E27FC236}">
                  <a16:creationId xmlns:a16="http://schemas.microsoft.com/office/drawing/2014/main" xmlns="" id="{3BF102CE-87F1-831E-F359-98E793E5E2D4}"/>
                </a:ext>
              </a:extLst>
            </p:cNvPr>
            <p:cNvSpPr txBox="1"/>
            <p:nvPr/>
          </p:nvSpPr>
          <p:spPr>
            <a:xfrm>
              <a:off x="2259891" y="3090002"/>
              <a:ext cx="6478659" cy="707886"/>
            </a:xfrm>
            <a:prstGeom prst="rect">
              <a:avLst/>
            </a:prstGeom>
            <a:noFill/>
          </p:spPr>
          <p:txBody>
            <a:bodyPr wrap="square" rtlCol="0">
              <a:spAutoFit/>
            </a:bodyPr>
            <a:lstStyle/>
            <a:p>
              <a:r>
                <a:rPr lang="en-US" sz="4000"/>
                <a:t>Từ ước mơ biết bay như chim</a:t>
              </a:r>
            </a:p>
          </p:txBody>
        </p:sp>
      </p:grpSp>
    </p:spTree>
    <p:extLst>
      <p:ext uri="{BB962C8B-B14F-4D97-AF65-F5344CB8AC3E}">
        <p14:creationId xmlns:p14="http://schemas.microsoft.com/office/powerpoint/2010/main" val="3685637239"/>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177E1B-AC04-E324-48D4-6C66870B082F}"/>
              </a:ext>
            </a:extLst>
          </p:cNvPr>
          <p:cNvSpPr txBox="1"/>
          <p:nvPr/>
        </p:nvSpPr>
        <p:spPr>
          <a:xfrm>
            <a:off x="2783456" y="0"/>
            <a:ext cx="6625087" cy="3430491"/>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8800" b="0" i="0" u="none" strike="noStrike" kern="1200" cap="none" spc="0" normalizeH="0" baseline="0" noProof="0">
                <a:ln>
                  <a:solidFill>
                    <a:sysClr val="windowText" lastClr="000000"/>
                  </a:solidFill>
                </a:ln>
                <a:solidFill>
                  <a:srgbClr val="0070C0"/>
                </a:solidFill>
                <a:effectLst/>
                <a:uLnTx/>
                <a:uFillTx/>
                <a:latin typeface="UVN Banh Mi" pitchFamily="2" charset="0"/>
                <a:ea typeface="+mn-ea"/>
                <a:cs typeface="+mn-cs"/>
              </a:rPr>
              <a:t>CHIA SẺ TRƯỚC LỚP</a:t>
            </a:r>
          </a:p>
        </p:txBody>
      </p:sp>
    </p:spTree>
    <p:extLst>
      <p:ext uri="{BB962C8B-B14F-4D97-AF65-F5344CB8AC3E}">
        <p14:creationId xmlns:p14="http://schemas.microsoft.com/office/powerpoint/2010/main" val="116897132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xmlns="" id="{7EB0AE32-89E6-6599-F469-43F65CBBACCA}"/>
              </a:ext>
            </a:extLst>
          </p:cNvPr>
          <p:cNvSpPr/>
          <p:nvPr/>
        </p:nvSpPr>
        <p:spPr>
          <a:xfrm>
            <a:off x="410548" y="1904609"/>
            <a:ext cx="11541968" cy="4421553"/>
          </a:xfrm>
          <a:custGeom>
            <a:avLst/>
            <a:gdLst>
              <a:gd name="connsiteX0" fmla="*/ 0 w 11541968"/>
              <a:gd name="connsiteY0" fmla="*/ 599253 h 4421553"/>
              <a:gd name="connsiteX1" fmla="*/ 599253 w 11541968"/>
              <a:gd name="connsiteY1" fmla="*/ 0 h 4421553"/>
              <a:gd name="connsiteX2" fmla="*/ 10942715 w 11541968"/>
              <a:gd name="connsiteY2" fmla="*/ 0 h 4421553"/>
              <a:gd name="connsiteX3" fmla="*/ 11541968 w 11541968"/>
              <a:gd name="connsiteY3" fmla="*/ 599253 h 4421553"/>
              <a:gd name="connsiteX4" fmla="*/ 11541968 w 11541968"/>
              <a:gd name="connsiteY4" fmla="*/ 3822300 h 4421553"/>
              <a:gd name="connsiteX5" fmla="*/ 10942715 w 11541968"/>
              <a:gd name="connsiteY5" fmla="*/ 4421553 h 4421553"/>
              <a:gd name="connsiteX6" fmla="*/ 599253 w 11541968"/>
              <a:gd name="connsiteY6" fmla="*/ 4421553 h 4421553"/>
              <a:gd name="connsiteX7" fmla="*/ 0 w 11541968"/>
              <a:gd name="connsiteY7" fmla="*/ 3822300 h 4421553"/>
              <a:gd name="connsiteX8" fmla="*/ 0 w 11541968"/>
              <a:gd name="connsiteY8" fmla="*/ 599253 h 44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1968" h="4421553" fill="none" extrusionOk="0">
                <a:moveTo>
                  <a:pt x="0" y="599253"/>
                </a:moveTo>
                <a:cubicBezTo>
                  <a:pt x="1740" y="315385"/>
                  <a:pt x="294714" y="44339"/>
                  <a:pt x="599253" y="0"/>
                </a:cubicBezTo>
                <a:cubicBezTo>
                  <a:pt x="2592794" y="72427"/>
                  <a:pt x="7426792" y="61419"/>
                  <a:pt x="10942715" y="0"/>
                </a:cubicBezTo>
                <a:cubicBezTo>
                  <a:pt x="11266634" y="-48455"/>
                  <a:pt x="11487292" y="251757"/>
                  <a:pt x="11541968" y="599253"/>
                </a:cubicBezTo>
                <a:cubicBezTo>
                  <a:pt x="11642844" y="1011066"/>
                  <a:pt x="11434655" y="2412419"/>
                  <a:pt x="11541968" y="3822300"/>
                </a:cubicBezTo>
                <a:cubicBezTo>
                  <a:pt x="11543932" y="4143292"/>
                  <a:pt x="11255697" y="4401402"/>
                  <a:pt x="10942715" y="4421553"/>
                </a:cubicBezTo>
                <a:cubicBezTo>
                  <a:pt x="6122165" y="4451380"/>
                  <a:pt x="2004814" y="4342247"/>
                  <a:pt x="599253" y="4421553"/>
                </a:cubicBezTo>
                <a:cubicBezTo>
                  <a:pt x="330013" y="4414576"/>
                  <a:pt x="-32520" y="4159688"/>
                  <a:pt x="0" y="3822300"/>
                </a:cubicBezTo>
                <a:cubicBezTo>
                  <a:pt x="50037" y="2320250"/>
                  <a:pt x="770" y="1818915"/>
                  <a:pt x="0" y="599253"/>
                </a:cubicBezTo>
                <a:close/>
              </a:path>
              <a:path w="11541968" h="4421553" stroke="0" extrusionOk="0">
                <a:moveTo>
                  <a:pt x="0" y="599253"/>
                </a:moveTo>
                <a:cubicBezTo>
                  <a:pt x="32638" y="277191"/>
                  <a:pt x="282480" y="29555"/>
                  <a:pt x="599253" y="0"/>
                </a:cubicBezTo>
                <a:cubicBezTo>
                  <a:pt x="4266228" y="123000"/>
                  <a:pt x="6480235" y="-96860"/>
                  <a:pt x="10942715" y="0"/>
                </a:cubicBezTo>
                <a:cubicBezTo>
                  <a:pt x="11244616" y="-22145"/>
                  <a:pt x="11545721" y="260729"/>
                  <a:pt x="11541968" y="599253"/>
                </a:cubicBezTo>
                <a:cubicBezTo>
                  <a:pt x="11545141" y="2163788"/>
                  <a:pt x="11636235" y="2902557"/>
                  <a:pt x="11541968" y="3822300"/>
                </a:cubicBezTo>
                <a:cubicBezTo>
                  <a:pt x="11490393" y="4171943"/>
                  <a:pt x="11265288" y="4420181"/>
                  <a:pt x="10942715" y="4421553"/>
                </a:cubicBezTo>
                <a:cubicBezTo>
                  <a:pt x="7244165" y="4260846"/>
                  <a:pt x="2652638" y="4461220"/>
                  <a:pt x="599253" y="4421553"/>
                </a:cubicBezTo>
                <a:cubicBezTo>
                  <a:pt x="244033" y="4416653"/>
                  <a:pt x="-59273" y="4126406"/>
                  <a:pt x="0" y="3822300"/>
                </a:cubicBezTo>
                <a:cubicBezTo>
                  <a:pt x="32216" y="2225742"/>
                  <a:pt x="57206" y="1432606"/>
                  <a:pt x="0" y="599253"/>
                </a:cubicBezTo>
                <a:close/>
              </a:path>
            </a:pathLst>
          </a:custGeom>
          <a:solidFill>
            <a:schemeClr val="bg1">
              <a:alpha val="76000"/>
            </a:schemeClr>
          </a:solidFill>
          <a:ln w="38100">
            <a:solidFill>
              <a:srgbClr val="002060"/>
            </a:solidFill>
            <a:prstDash val="dash"/>
            <a:extLst>
              <a:ext uri="{C807C97D-BFC1-408E-A445-0C87EB9F89A2}">
                <ask:lineSketchStyleProps xmlns:ask="http://schemas.microsoft.com/office/drawing/2018/sketchyshapes" xmlns="" sd="852854689">
                  <a:prstGeom prst="roundRect">
                    <a:avLst>
                      <a:gd name="adj" fmla="val 1355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0" algn="just" defTabSz="914400" rtl="0" eaLnBrk="1" fontAlgn="auto" latinLnBrk="0" hangingPunct="1">
              <a:lnSpc>
                <a:spcPct val="100000"/>
              </a:lnSpc>
              <a:spcBef>
                <a:spcPts val="120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6DE26C33-CCED-1DFF-850D-21288C6AFB3C}"/>
              </a:ext>
            </a:extLst>
          </p:cNvPr>
          <p:cNvSpPr txBox="1"/>
          <p:nvPr/>
        </p:nvSpPr>
        <p:spPr>
          <a:xfrm>
            <a:off x="1947339" y="2220600"/>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xmlns="" id="{DAF0832E-054D-C786-8F08-DD8A07EADE28}"/>
              </a:ext>
            </a:extLst>
          </p:cNvPr>
          <p:cNvPicPr>
            <a:picLocks noChangeAspect="1"/>
          </p:cNvPicPr>
          <p:nvPr/>
        </p:nvPicPr>
        <p:blipFill>
          <a:blip r:embed="rId3"/>
          <a:stretch>
            <a:fillRect/>
          </a:stretch>
        </p:blipFill>
        <p:spPr>
          <a:xfrm rot="737208" flipH="1">
            <a:off x="755225" y="2137949"/>
            <a:ext cx="919996" cy="919996"/>
          </a:xfrm>
          <a:prstGeom prst="rect">
            <a:avLst/>
          </a:prstGeom>
        </p:spPr>
      </p:pic>
      <p:sp>
        <p:nvSpPr>
          <p:cNvPr id="7" name="TextBox 6">
            <a:extLst>
              <a:ext uri="{FF2B5EF4-FFF2-40B4-BE49-F238E27FC236}">
                <a16:creationId xmlns:a16="http://schemas.microsoft.com/office/drawing/2014/main" xmlns="" id="{2E66FBE2-62A2-9D02-F1F4-46420AB99DC8}"/>
              </a:ext>
            </a:extLst>
          </p:cNvPr>
          <p:cNvSpPr txBox="1"/>
          <p:nvPr/>
        </p:nvSpPr>
        <p:spPr>
          <a:xfrm>
            <a:off x="1947339" y="3201612"/>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8" name="Picture 7">
            <a:extLst>
              <a:ext uri="{FF2B5EF4-FFF2-40B4-BE49-F238E27FC236}">
                <a16:creationId xmlns:a16="http://schemas.microsoft.com/office/drawing/2014/main" xmlns="" id="{C0806FAD-3A84-5D70-97E6-62B953826B5E}"/>
              </a:ext>
            </a:extLst>
          </p:cNvPr>
          <p:cNvPicPr>
            <a:picLocks noChangeAspect="1"/>
          </p:cNvPicPr>
          <p:nvPr/>
        </p:nvPicPr>
        <p:blipFill>
          <a:blip r:embed="rId3"/>
          <a:stretch>
            <a:fillRect/>
          </a:stretch>
        </p:blipFill>
        <p:spPr>
          <a:xfrm rot="737208" flipH="1">
            <a:off x="755225" y="3118961"/>
            <a:ext cx="919996" cy="919996"/>
          </a:xfrm>
          <a:prstGeom prst="rect">
            <a:avLst/>
          </a:prstGeom>
        </p:spPr>
      </p:pic>
      <p:sp>
        <p:nvSpPr>
          <p:cNvPr id="9" name="TextBox 8">
            <a:extLst>
              <a:ext uri="{FF2B5EF4-FFF2-40B4-BE49-F238E27FC236}">
                <a16:creationId xmlns:a16="http://schemas.microsoft.com/office/drawing/2014/main" xmlns="" id="{050DC724-4E6F-EEA0-8211-0A771A180536}"/>
              </a:ext>
            </a:extLst>
          </p:cNvPr>
          <p:cNvSpPr txBox="1"/>
          <p:nvPr/>
        </p:nvSpPr>
        <p:spPr>
          <a:xfrm>
            <a:off x="1947339" y="4182624"/>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0" name="Picture 9">
            <a:extLst>
              <a:ext uri="{FF2B5EF4-FFF2-40B4-BE49-F238E27FC236}">
                <a16:creationId xmlns:a16="http://schemas.microsoft.com/office/drawing/2014/main" xmlns="" id="{E8A2582F-E09F-2953-5941-9D17F1C493A0}"/>
              </a:ext>
            </a:extLst>
          </p:cNvPr>
          <p:cNvPicPr>
            <a:picLocks noChangeAspect="1"/>
          </p:cNvPicPr>
          <p:nvPr/>
        </p:nvPicPr>
        <p:blipFill>
          <a:blip r:embed="rId3"/>
          <a:stretch>
            <a:fillRect/>
          </a:stretch>
        </p:blipFill>
        <p:spPr>
          <a:xfrm rot="737208" flipH="1">
            <a:off x="755225" y="4099973"/>
            <a:ext cx="919996" cy="919996"/>
          </a:xfrm>
          <a:prstGeom prst="rect">
            <a:avLst/>
          </a:prstGeom>
        </p:spPr>
      </p:pic>
      <p:sp>
        <p:nvSpPr>
          <p:cNvPr id="11" name="TextBox 10">
            <a:extLst>
              <a:ext uri="{FF2B5EF4-FFF2-40B4-BE49-F238E27FC236}">
                <a16:creationId xmlns:a16="http://schemas.microsoft.com/office/drawing/2014/main" xmlns="" id="{7B5F9AF2-B508-4157-1C97-45119E7BD266}"/>
              </a:ext>
            </a:extLst>
          </p:cNvPr>
          <p:cNvSpPr txBox="1"/>
          <p:nvPr/>
        </p:nvSpPr>
        <p:spPr>
          <a:xfrm>
            <a:off x="1947339" y="5163636"/>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xmlns="" id="{4A8CF209-4CB8-A67C-7090-F4BBDCC1E8BF}"/>
              </a:ext>
            </a:extLst>
          </p:cNvPr>
          <p:cNvPicPr>
            <a:picLocks noChangeAspect="1"/>
          </p:cNvPicPr>
          <p:nvPr/>
        </p:nvPicPr>
        <p:blipFill>
          <a:blip r:embed="rId3"/>
          <a:stretch>
            <a:fillRect/>
          </a:stretch>
        </p:blipFill>
        <p:spPr>
          <a:xfrm rot="737208" flipH="1">
            <a:off x="755225" y="5080985"/>
            <a:ext cx="919996" cy="919996"/>
          </a:xfrm>
          <a:prstGeom prst="rect">
            <a:avLst/>
          </a:prstGeom>
        </p:spPr>
      </p:pic>
      <p:grpSp>
        <p:nvGrpSpPr>
          <p:cNvPr id="13" name="Group 12">
            <a:extLst>
              <a:ext uri="{FF2B5EF4-FFF2-40B4-BE49-F238E27FC236}">
                <a16:creationId xmlns:a16="http://schemas.microsoft.com/office/drawing/2014/main" xmlns="" id="{CDBBE3F1-75A1-FB16-18A0-E52A509C8F1B}"/>
              </a:ext>
            </a:extLst>
          </p:cNvPr>
          <p:cNvGrpSpPr/>
          <p:nvPr/>
        </p:nvGrpSpPr>
        <p:grpSpPr>
          <a:xfrm>
            <a:off x="2848056" y="172871"/>
            <a:ext cx="6571203" cy="1580721"/>
            <a:chOff x="2848056" y="60899"/>
            <a:chExt cx="6571203" cy="1580721"/>
          </a:xfrm>
        </p:grpSpPr>
        <p:grpSp>
          <p:nvGrpSpPr>
            <p:cNvPr id="14" name="Group 13">
              <a:extLst>
                <a:ext uri="{FF2B5EF4-FFF2-40B4-BE49-F238E27FC236}">
                  <a16:creationId xmlns:a16="http://schemas.microsoft.com/office/drawing/2014/main" xmlns="" id="{FEDA0449-3CCB-BD77-A352-811F5C58216F}"/>
                </a:ext>
              </a:extLst>
            </p:cNvPr>
            <p:cNvGrpSpPr/>
            <p:nvPr/>
          </p:nvGrpSpPr>
          <p:grpSpPr>
            <a:xfrm>
              <a:off x="3694146" y="168233"/>
              <a:ext cx="4974772" cy="1323439"/>
              <a:chOff x="3608614" y="0"/>
              <a:chExt cx="4974772" cy="1323439"/>
            </a:xfrm>
          </p:grpSpPr>
          <p:sp>
            <p:nvSpPr>
              <p:cNvPr id="17" name="TextBox 16">
                <a:extLst>
                  <a:ext uri="{FF2B5EF4-FFF2-40B4-BE49-F238E27FC236}">
                    <a16:creationId xmlns:a16="http://schemas.microsoft.com/office/drawing/2014/main" xmlns="" id="{7784207E-D20B-1E63-FB0F-3AF831391CBA}"/>
                  </a:ext>
                </a:extLst>
              </p:cNvPr>
              <p:cNvSpPr txBox="1"/>
              <p:nvPr/>
            </p:nvSpPr>
            <p:spPr>
              <a:xfrm>
                <a:off x="3608614" y="0"/>
                <a:ext cx="497477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254000">
                      <a:solidFill>
                        <a:prstClr val="white"/>
                      </a:solidFill>
                    </a:ln>
                    <a:solidFill>
                      <a:prstClr val="black"/>
                    </a:solidFill>
                    <a:effectLst/>
                    <a:uLnTx/>
                    <a:uFillTx/>
                    <a:latin typeface="UVN Banh Mi" pitchFamily="2" charset="0"/>
                    <a:ea typeface="+mn-ea"/>
                    <a:cs typeface="+mn-cs"/>
                  </a:rPr>
                  <a:t>DẶN DÒ</a:t>
                </a:r>
              </a:p>
            </p:txBody>
          </p:sp>
          <p:sp>
            <p:nvSpPr>
              <p:cNvPr id="18" name="TextBox 17">
                <a:extLst>
                  <a:ext uri="{FF2B5EF4-FFF2-40B4-BE49-F238E27FC236}">
                    <a16:creationId xmlns:a16="http://schemas.microsoft.com/office/drawing/2014/main" xmlns="" id="{BAFFD9B7-7666-1D57-20AC-954FF37B56FB}"/>
                  </a:ext>
                </a:extLst>
              </p:cNvPr>
              <p:cNvSpPr txBox="1"/>
              <p:nvPr/>
            </p:nvSpPr>
            <p:spPr>
              <a:xfrm>
                <a:off x="3608614" y="0"/>
                <a:ext cx="497477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a:ln w="19050">
                      <a:solidFill>
                        <a:srgbClr val="002060"/>
                      </a:solidFill>
                      <a:prstDash val="solid"/>
                    </a:ln>
                    <a:solidFill>
                      <a:srgbClr val="99FF99"/>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a:t>
                </a:r>
                <a:r>
                  <a:rPr kumimoji="0" lang="en-US" sz="8000" b="1" i="0" u="none" strike="noStrike" kern="1200" cap="none" spc="0" normalizeH="0" baseline="0" noProof="0">
                    <a:ln w="19050">
                      <a:solidFill>
                        <a:srgbClr val="002060"/>
                      </a:solidFill>
                      <a:prstDash val="solid"/>
                    </a:ln>
                    <a:solidFill>
                      <a:srgbClr val="FFFF99"/>
                    </a:solidFill>
                    <a:effectLst>
                      <a:outerShdw blurRad="12700" dist="38100" dir="2700000" algn="tl" rotWithShape="0">
                        <a:srgbClr val="5B9BD5">
                          <a:lumMod val="60000"/>
                          <a:lumOff val="40000"/>
                        </a:srgbClr>
                      </a:outerShdw>
                    </a:effectLst>
                    <a:uLnTx/>
                    <a:uFillTx/>
                    <a:latin typeface="UVN Banh Mi" pitchFamily="2" charset="0"/>
                    <a:ea typeface="+mn-ea"/>
                    <a:cs typeface="+mn-cs"/>
                  </a:rPr>
                  <a:t>Ặ</a:t>
                </a:r>
                <a:r>
                  <a:rPr kumimoji="0" lang="en-US" sz="8000" b="1" i="0" u="none" strike="noStrike" kern="1200" cap="none" spc="0" normalizeH="0" baseline="0" noProof="0">
                    <a:ln w="19050">
                      <a:solidFill>
                        <a:srgbClr val="002060"/>
                      </a:solidFill>
                      <a:prstDash val="solid"/>
                    </a:ln>
                    <a:solidFill>
                      <a:srgbClr val="FF9999"/>
                    </a:solidFill>
                    <a:effectLst>
                      <a:outerShdw blurRad="12700" dist="38100" dir="2700000" algn="tl" rotWithShape="0">
                        <a:srgbClr val="5B9BD5">
                          <a:lumMod val="60000"/>
                          <a:lumOff val="40000"/>
                        </a:srgbClr>
                      </a:outerShdw>
                    </a:effectLst>
                    <a:uLnTx/>
                    <a:uFillTx/>
                    <a:latin typeface="UVN Banh Mi" pitchFamily="2" charset="0"/>
                    <a:ea typeface="+mn-ea"/>
                    <a:cs typeface="+mn-cs"/>
                  </a:rPr>
                  <a:t>N</a:t>
                </a:r>
                <a:r>
                  <a:rPr kumimoji="0" lang="en-US" sz="8000" b="1" i="0" u="none" strike="noStrike" kern="1200" cap="none" spc="0" normalizeH="0" baseline="0" noProof="0">
                    <a:ln w="19050">
                      <a:solidFill>
                        <a:srgbClr val="002060"/>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8000" b="1" i="0" u="none" strike="noStrike" kern="1200" cap="none" spc="0" normalizeH="0" baseline="0" noProof="0" dirty="0">
                    <a:ln w="19050">
                      <a:solidFill>
                        <a:srgbClr val="002060"/>
                      </a:solidFill>
                      <a:prstDash val="solid"/>
                    </a:ln>
                    <a:solidFill>
                      <a:srgbClr val="CC99FF"/>
                    </a:solidFill>
                    <a:effectLst>
                      <a:outerShdw blurRad="12700" dist="38100" dir="2700000" algn="tl" rotWithShape="0">
                        <a:srgbClr val="5B9BD5">
                          <a:lumMod val="60000"/>
                          <a:lumOff val="40000"/>
                        </a:srgbClr>
                      </a:outerShdw>
                    </a:effectLst>
                    <a:uLnTx/>
                    <a:uFillTx/>
                    <a:latin typeface="UVN Banh Mi" pitchFamily="2" charset="0"/>
                    <a:ea typeface="+mn-ea"/>
                    <a:cs typeface="+mn-cs"/>
                  </a:rPr>
                  <a:t>D</a:t>
                </a:r>
                <a:r>
                  <a:rPr kumimoji="0" lang="en-US" sz="8000" b="1" i="0" u="none" strike="noStrike" kern="1200" cap="none" spc="0" normalizeH="0" baseline="0" noProof="0" dirty="0">
                    <a:ln w="19050">
                      <a:solidFill>
                        <a:srgbClr val="002060"/>
                      </a:solidFill>
                      <a:prstDash val="solid"/>
                    </a:ln>
                    <a:solidFill>
                      <a:srgbClr val="FFCC66"/>
                    </a:solidFill>
                    <a:effectLst>
                      <a:outerShdw blurRad="12700" dist="38100" dir="2700000" algn="tl" rotWithShape="0">
                        <a:srgbClr val="5B9BD5">
                          <a:lumMod val="60000"/>
                          <a:lumOff val="40000"/>
                        </a:srgbClr>
                      </a:outerShdw>
                    </a:effectLst>
                    <a:uLnTx/>
                    <a:uFillTx/>
                    <a:latin typeface="UVN Banh Mi" pitchFamily="2" charset="0"/>
                    <a:ea typeface="+mn-ea"/>
                    <a:cs typeface="+mn-cs"/>
                  </a:rPr>
                  <a:t>Ò</a:t>
                </a:r>
              </a:p>
            </p:txBody>
          </p:sp>
        </p:grpSp>
        <p:pic>
          <p:nvPicPr>
            <p:cNvPr id="15" name="Picture 33">
              <a:extLst>
                <a:ext uri="{FF2B5EF4-FFF2-40B4-BE49-F238E27FC236}">
                  <a16:creationId xmlns:a16="http://schemas.microsoft.com/office/drawing/2014/main" xmlns="" id="{1E7319D9-2AF5-F168-12E1-EDA091E37EA1}"/>
                </a:ext>
              </a:extLst>
            </p:cNvPr>
            <p:cNvPicPr>
              <a:picLocks noChangeAspect="1"/>
            </p:cNvPicPr>
            <p:nvPr/>
          </p:nvPicPr>
          <p:blipFill>
            <a:blip r:embed="rId4"/>
            <a:srcRect/>
            <a:stretch>
              <a:fillRect/>
            </a:stretch>
          </p:blipFill>
          <p:spPr>
            <a:xfrm flipH="1">
              <a:off x="7918577" y="76371"/>
              <a:ext cx="1500682" cy="1565249"/>
            </a:xfrm>
            <a:prstGeom prst="rect">
              <a:avLst/>
            </a:prstGeom>
          </p:spPr>
        </p:pic>
        <p:pic>
          <p:nvPicPr>
            <p:cNvPr id="16" name="Picture 34">
              <a:extLst>
                <a:ext uri="{FF2B5EF4-FFF2-40B4-BE49-F238E27FC236}">
                  <a16:creationId xmlns:a16="http://schemas.microsoft.com/office/drawing/2014/main" xmlns="" id="{1D539FDD-0766-ADCA-8FAA-CC26FADB7D5D}"/>
                </a:ext>
              </a:extLst>
            </p:cNvPr>
            <p:cNvPicPr>
              <a:picLocks noChangeAspect="1"/>
            </p:cNvPicPr>
            <p:nvPr/>
          </p:nvPicPr>
          <p:blipFill>
            <a:blip r:embed="rId5"/>
            <a:srcRect/>
            <a:stretch>
              <a:fillRect/>
            </a:stretch>
          </p:blipFill>
          <p:spPr>
            <a:xfrm>
              <a:off x="2848056" y="60899"/>
              <a:ext cx="1518568" cy="1565250"/>
            </a:xfrm>
            <a:prstGeom prst="rect">
              <a:avLst/>
            </a:prstGeom>
          </p:spPr>
        </p:pic>
      </p:grpSp>
    </p:spTree>
    <p:extLst>
      <p:ext uri="{BB962C8B-B14F-4D97-AF65-F5344CB8AC3E}">
        <p14:creationId xmlns:p14="http://schemas.microsoft.com/office/powerpoint/2010/main" val="38111042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left)">
                                      <p:cBhvr>
                                        <p:cTn id="25" dur="500"/>
                                        <p:tgtEl>
                                          <p:spTgt spid="7">
                                            <p:txEl>
                                              <p:pRg st="0" end="0"/>
                                            </p:txEl>
                                          </p:spTgt>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left)">
                                      <p:cBhvr>
                                        <p:cTn id="33" dur="500"/>
                                        <p:tgtEl>
                                          <p:spTgt spid="9">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par>
                                <p:cTn id="42" presetID="32" presetClass="emph" presetSubtype="0" fill="hold" nodeType="withEffect">
                                  <p:stCondLst>
                                    <p:cond delay="0"/>
                                  </p:stCondLst>
                                  <p:childTnLst>
                                    <p:animRot by="120000">
                                      <p:cBhvr>
                                        <p:cTn id="43" dur="100" fill="hold">
                                          <p:stCondLst>
                                            <p:cond delay="0"/>
                                          </p:stCondLst>
                                        </p:cTn>
                                        <p:tgtEl>
                                          <p:spTgt spid="13"/>
                                        </p:tgtEl>
                                        <p:attrNameLst>
                                          <p:attrName>r</p:attrName>
                                        </p:attrNameLst>
                                      </p:cBhvr>
                                    </p:animRot>
                                    <p:animRot by="-240000">
                                      <p:cBhvr>
                                        <p:cTn id="44" dur="200" fill="hold">
                                          <p:stCondLst>
                                            <p:cond delay="200"/>
                                          </p:stCondLst>
                                        </p:cTn>
                                        <p:tgtEl>
                                          <p:spTgt spid="13"/>
                                        </p:tgtEl>
                                        <p:attrNameLst>
                                          <p:attrName>r</p:attrName>
                                        </p:attrNameLst>
                                      </p:cBhvr>
                                    </p:animRot>
                                    <p:animRot by="240000">
                                      <p:cBhvr>
                                        <p:cTn id="45" dur="200" fill="hold">
                                          <p:stCondLst>
                                            <p:cond delay="400"/>
                                          </p:stCondLst>
                                        </p:cTn>
                                        <p:tgtEl>
                                          <p:spTgt spid="13"/>
                                        </p:tgtEl>
                                        <p:attrNameLst>
                                          <p:attrName>r</p:attrName>
                                        </p:attrNameLst>
                                      </p:cBhvr>
                                    </p:animRot>
                                    <p:animRot by="-240000">
                                      <p:cBhvr>
                                        <p:cTn id="46" dur="200" fill="hold">
                                          <p:stCondLst>
                                            <p:cond delay="600"/>
                                          </p:stCondLst>
                                        </p:cTn>
                                        <p:tgtEl>
                                          <p:spTgt spid="13"/>
                                        </p:tgtEl>
                                        <p:attrNameLst>
                                          <p:attrName>r</p:attrName>
                                        </p:attrNameLst>
                                      </p:cBhvr>
                                    </p:animRot>
                                    <p:animRot by="120000">
                                      <p:cBhvr>
                                        <p:cTn id="47" dur="200" fill="hold">
                                          <p:stCondLst>
                                            <p:cond delay="800"/>
                                          </p:stCondLst>
                                        </p:cTn>
                                        <p:tgtEl>
                                          <p:spTgt spid="13"/>
                                        </p:tgtEl>
                                        <p:attrNameLst>
                                          <p:attrName>r</p:attrName>
                                        </p:attrNameLst>
                                      </p:cBhvr>
                                    </p:animRot>
                                  </p:childTnLst>
                                  <p:subTnLst>
                                    <p:audio>
                                      <p:cMediaNode>
                                        <p:cTn display="0" masterRel="sameClick">
                                          <p:stCondLst>
                                            <p:cond evt="begin" delay="0">
                                              <p:tn val="4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P spid="9" grpId="0" build="p"/>
      <p:bldP spid="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kids sitting on rocks&#10;&#10;Description automatically generated">
            <a:extLst>
              <a:ext uri="{FF2B5EF4-FFF2-40B4-BE49-F238E27FC236}">
                <a16:creationId xmlns:a16="http://schemas.microsoft.com/office/drawing/2014/main" xmlns="" id="{0F929D0C-7007-72FA-1B6E-BCD3DD657940}"/>
              </a:ext>
            </a:extLst>
          </p:cNvPr>
          <p:cNvPicPr>
            <a:picLocks noChangeAspect="1"/>
          </p:cNvPicPr>
          <p:nvPr/>
        </p:nvPicPr>
        <p:blipFill rotWithShape="1">
          <a:blip r:embed="rId2">
            <a:extLst>
              <a:ext uri="{28A0092B-C50C-407E-A947-70E740481C1C}">
                <a14:useLocalDpi xmlns:a14="http://schemas.microsoft.com/office/drawing/2010/main" val="0"/>
              </a:ext>
            </a:extLst>
          </a:blip>
          <a:srcRect t="9598" b="2659"/>
          <a:stretch/>
        </p:blipFill>
        <p:spPr>
          <a:xfrm>
            <a:off x="0" y="-271849"/>
            <a:ext cx="12192000" cy="7339914"/>
          </a:xfrm>
          <a:prstGeom prst="rect">
            <a:avLst/>
          </a:prstGeom>
        </p:spPr>
      </p:pic>
      <p:grpSp>
        <p:nvGrpSpPr>
          <p:cNvPr id="3" name="Group 5">
            <a:extLst>
              <a:ext uri="{FF2B5EF4-FFF2-40B4-BE49-F238E27FC236}">
                <a16:creationId xmlns:a16="http://schemas.microsoft.com/office/drawing/2014/main" xmlns="" id="{B778ECA1-A555-DD43-9E38-822B1FD5E221}"/>
              </a:ext>
            </a:extLst>
          </p:cNvPr>
          <p:cNvGrpSpPr/>
          <p:nvPr/>
        </p:nvGrpSpPr>
        <p:grpSpPr>
          <a:xfrm>
            <a:off x="1845441" y="435089"/>
            <a:ext cx="8501117" cy="5284570"/>
            <a:chOff x="4133327" y="8204395"/>
            <a:chExt cx="7210038" cy="5284570"/>
          </a:xfrm>
        </p:grpSpPr>
        <p:sp>
          <p:nvSpPr>
            <p:cNvPr id="4" name="TextBox 13">
              <a:extLst>
                <a:ext uri="{FF2B5EF4-FFF2-40B4-BE49-F238E27FC236}">
                  <a16:creationId xmlns:a16="http://schemas.microsoft.com/office/drawing/2014/main" xmlns="" id="{8E9B77A2-F9FC-08D6-37D9-578B575F8FC0}"/>
                </a:ext>
              </a:extLst>
            </p:cNvPr>
            <p:cNvSpPr txBox="1"/>
            <p:nvPr/>
          </p:nvSpPr>
          <p:spPr>
            <a:xfrm>
              <a:off x="4149463" y="8204395"/>
              <a:ext cx="7193902" cy="5272213"/>
            </a:xfrm>
            <a:prstGeom prst="rect">
              <a:avLst/>
            </a:prstGeom>
            <a:noFill/>
          </p:spPr>
          <p:txBody>
            <a:bodyPr wrap="square" rtlCol="0">
              <a:spAutoFit/>
            </a:bodyPr>
            <a:lstStyle/>
            <a:p>
              <a:pPr algn="ctr">
                <a:lnSpc>
                  <a:spcPct val="130000"/>
                </a:lnSpc>
              </a:pPr>
              <a:r>
                <a:rPr lang="en-US" sz="8800" b="1" dirty="0">
                  <a:ln w="330200">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ARCO Typography" panose="020B0603050302020204" pitchFamily="34" charset="2"/>
                </a:rPr>
                <a:t>TẠM BIỆT VÀ HẸN GẶP LẠI</a:t>
              </a:r>
            </a:p>
          </p:txBody>
        </p:sp>
        <p:sp>
          <p:nvSpPr>
            <p:cNvPr id="6" name="TextBox 14">
              <a:extLst>
                <a:ext uri="{FF2B5EF4-FFF2-40B4-BE49-F238E27FC236}">
                  <a16:creationId xmlns:a16="http://schemas.microsoft.com/office/drawing/2014/main" xmlns="" id="{D1BF55D9-EAB1-1018-E2D5-A534011CD84E}"/>
                </a:ext>
              </a:extLst>
            </p:cNvPr>
            <p:cNvSpPr txBox="1"/>
            <p:nvPr/>
          </p:nvSpPr>
          <p:spPr>
            <a:xfrm>
              <a:off x="4133327" y="8216752"/>
              <a:ext cx="7193902" cy="5272213"/>
            </a:xfrm>
            <a:prstGeom prst="rect">
              <a:avLst/>
            </a:prstGeom>
            <a:noFill/>
          </p:spPr>
          <p:txBody>
            <a:bodyPr wrap="square" rtlCol="0">
              <a:spAutoFit/>
            </a:bodyPr>
            <a:lstStyle/>
            <a:p>
              <a:pPr algn="ctr">
                <a:lnSpc>
                  <a:spcPct val="130000"/>
                </a:lnSpc>
              </a:pP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RCO Typography" panose="020B0603050302020204" pitchFamily="34" charset="2"/>
                </a:rPr>
                <a:t>T</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RCO Typography" panose="020B0603050302020204" pitchFamily="34" charset="2"/>
                </a:rPr>
                <a:t>Ạ</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RCO Typography" panose="020B0603050302020204" pitchFamily="34" charset="2"/>
                </a:rPr>
                <a:t>M</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RCO Typography" panose="020B0603050302020204" pitchFamily="34" charset="2"/>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RCO Typography" panose="020B0603050302020204" pitchFamily="34" charset="2"/>
                </a:rPr>
                <a:t>B</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RCO Typography" panose="020B0603050302020204" pitchFamily="34" charset="2"/>
                </a:rPr>
                <a:t>I</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RCO Typography" panose="020B0603050302020204" pitchFamily="34" charset="2"/>
                </a:rPr>
                <a:t>Ệ</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RCO Typography" panose="020B0603050302020204" pitchFamily="34" charset="2"/>
                </a:rPr>
                <a:t>T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RCO Typography" panose="020B0603050302020204" pitchFamily="34" charset="2"/>
                </a:rPr>
                <a:t>V</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RCO Typography" panose="020B0603050302020204" pitchFamily="34" charset="2"/>
                </a:rPr>
                <a:t>À</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RCO Typography" panose="020B0603050302020204" pitchFamily="34" charset="2"/>
                </a:rPr>
                <a:t> </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RCO Typography" panose="020B0603050302020204" pitchFamily="34" charset="2"/>
                </a:rPr>
                <a:t>H</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RCO Typography" panose="020B0603050302020204" pitchFamily="34" charset="2"/>
                </a:rPr>
                <a:t>Ẹ</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RCO Typography" panose="020B0603050302020204" pitchFamily="34" charset="2"/>
                </a:rPr>
                <a:t>N </a:t>
              </a:r>
              <a:r>
                <a:rPr lang="en-US" sz="8800" b="1" dirty="0">
                  <a:ln w="28575">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ARCO Typography" panose="020B0603050302020204" pitchFamily="34" charset="2"/>
                </a:rPr>
                <a:t>G</a:t>
              </a:r>
              <a:r>
                <a:rPr lang="en-US" sz="8800" b="1" dirty="0">
                  <a:ln w="28575">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ARCO Typography" panose="020B0603050302020204" pitchFamily="34" charset="2"/>
                </a:rPr>
                <a:t>Ặ</a:t>
              </a:r>
              <a:r>
                <a:rPr lang="en-US" sz="8800" b="1" dirty="0">
                  <a:ln w="28575">
                    <a:solidFill>
                      <a:srgbClr val="002060"/>
                    </a:solidFill>
                    <a:prstDash val="solid"/>
                  </a:ln>
                  <a:solidFill>
                    <a:srgbClr val="FF9999"/>
                  </a:solidFill>
                  <a:effectLst>
                    <a:outerShdw blurRad="12700" dist="38100" dir="2700000" algn="tl" rotWithShape="0">
                      <a:schemeClr val="accent5">
                        <a:lumMod val="60000"/>
                        <a:lumOff val="40000"/>
                      </a:schemeClr>
                    </a:outerShdw>
                  </a:effectLst>
                  <a:latin typeface="SVN-ARCO Typography" panose="020B0603050302020204" pitchFamily="34" charset="2"/>
                </a:rPr>
                <a:t>P</a:t>
              </a:r>
              <a:r>
                <a:rPr lang="en-US" sz="8800" b="1" dirty="0">
                  <a:ln w="28575">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SVN-ARCO Typography" panose="020B0603050302020204" pitchFamily="34" charset="2"/>
                </a:rPr>
                <a:t> </a:t>
              </a:r>
              <a:r>
                <a:rPr lang="en-US" sz="8800" b="1" dirty="0">
                  <a:ln w="28575">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ARCO Typography" panose="020B0603050302020204" pitchFamily="34" charset="2"/>
                </a:rPr>
                <a:t>L</a:t>
              </a:r>
              <a:r>
                <a:rPr lang="en-US" sz="8800" b="1" dirty="0">
                  <a:ln w="28575">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ARCO Typography" panose="020B0603050302020204" pitchFamily="34" charset="2"/>
                </a:rPr>
                <a:t>Ạ</a:t>
              </a:r>
              <a:r>
                <a:rPr lang="en-US" sz="8800" b="1" dirty="0">
                  <a:ln w="28575">
                    <a:solidFill>
                      <a:srgbClr val="002060"/>
                    </a:solidFill>
                    <a:prstDash val="solid"/>
                  </a:ln>
                  <a:solidFill>
                    <a:srgbClr val="FFCC66"/>
                  </a:solidFill>
                  <a:effectLst>
                    <a:outerShdw blurRad="12700" dist="38100" dir="2700000" algn="tl" rotWithShape="0">
                      <a:schemeClr val="accent5">
                        <a:lumMod val="60000"/>
                        <a:lumOff val="40000"/>
                      </a:schemeClr>
                    </a:outerShdw>
                  </a:effectLst>
                  <a:latin typeface="SVN-ARCO Typography" panose="020B0603050302020204" pitchFamily="34" charset="2"/>
                </a:rPr>
                <a:t>I </a:t>
              </a:r>
            </a:p>
          </p:txBody>
        </p:sp>
      </p:grpSp>
    </p:spTree>
    <p:extLst>
      <p:ext uri="{BB962C8B-B14F-4D97-AF65-F5344CB8AC3E}">
        <p14:creationId xmlns:p14="http://schemas.microsoft.com/office/powerpoint/2010/main" val="3099528283"/>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23">
            <a:extLst>
              <a:ext uri="{FF2B5EF4-FFF2-40B4-BE49-F238E27FC236}">
                <a16:creationId xmlns:a16="http://schemas.microsoft.com/office/drawing/2014/main" xmlns="" id="{F4C0A9D0-2AB5-1F60-32E4-0E37F5377E7C}"/>
              </a:ext>
            </a:extLst>
          </p:cNvPr>
          <p:cNvGrpSpPr/>
          <p:nvPr/>
        </p:nvGrpSpPr>
        <p:grpSpPr>
          <a:xfrm>
            <a:off x="2541208" y="2177880"/>
            <a:ext cx="7339296" cy="713250"/>
            <a:chOff x="2074372" y="-23880"/>
            <a:chExt cx="7339296" cy="713250"/>
          </a:xfrm>
        </p:grpSpPr>
        <p:sp>
          <p:nvSpPr>
            <p:cNvPr id="5" name="TextBox 30">
              <a:extLst>
                <a:ext uri="{FF2B5EF4-FFF2-40B4-BE49-F238E27FC236}">
                  <a16:creationId xmlns:a16="http://schemas.microsoft.com/office/drawing/2014/main" xmlns="" id="{1D75BAE4-8C53-7EB6-B4BB-0EFBDBD4E820}"/>
                </a:ext>
              </a:extLst>
            </p:cNvPr>
            <p:cNvSpPr txBox="1"/>
            <p:nvPr/>
          </p:nvSpPr>
          <p:spPr>
            <a:xfrm>
              <a:off x="2196085" y="-18516"/>
              <a:ext cx="7095871" cy="707886"/>
            </a:xfrm>
            <a:prstGeom prst="rect">
              <a:avLst/>
            </a:prstGeom>
            <a:noFill/>
          </p:spPr>
          <p:txBody>
            <a:bodyPr wrap="square">
              <a:spAutoFit/>
            </a:bodyPr>
            <a:lstStyle/>
            <a:p>
              <a:pPr algn="ctr"/>
              <a:r>
                <a:rPr lang="en-US" sz="4000">
                  <a:ln w="127000">
                    <a:solidFill>
                      <a:schemeClr val="bg1"/>
                    </a:solidFill>
                  </a:ln>
                  <a:solidFill>
                    <a:schemeClr val="bg1"/>
                  </a:solidFill>
                  <a:effectLst>
                    <a:outerShdw blurRad="50800" dist="38100" dir="2700000" algn="tl" rotWithShape="0">
                      <a:prstClr val="black">
                        <a:alpha val="40000"/>
                      </a:prstClr>
                    </a:outerShdw>
                  </a:effectLst>
                  <a:latin typeface="LNTH-LuoLuoNotangYuanTi 1" pitchFamily="2" charset="-128"/>
                  <a:ea typeface="LNTH-LuoLuoNotangYuanTi 1" pitchFamily="2" charset="-128"/>
                  <a:cs typeface="LNTH-LuoLuoNotangYuanTi 1" pitchFamily="2" charset="-128"/>
                </a:rPr>
                <a:t>Chủ điểm: Vòng tay thân ái</a:t>
              </a:r>
              <a:endParaRPr lang="vi-VN" sz="4000">
                <a:ln w="127000">
                  <a:solidFill>
                    <a:schemeClr val="bg1"/>
                  </a:solidFill>
                </a:ln>
                <a:solidFill>
                  <a:schemeClr val="bg1"/>
                </a:solidFill>
                <a:effectLst>
                  <a:outerShdw blurRad="50800" dist="38100" dir="2700000" algn="tl" rotWithShape="0">
                    <a:prstClr val="black">
                      <a:alpha val="40000"/>
                    </a:prstClr>
                  </a:outerShdw>
                </a:effectLst>
                <a:latin typeface="LNTH-LuoLuoNotangYuanTi 1" pitchFamily="2" charset="-128"/>
                <a:ea typeface="LNTH-LuoLuoNotangYuanTi 1" pitchFamily="2" charset="-128"/>
                <a:cs typeface="LNTH-LuoLuoNotangYuanTi 1" pitchFamily="2" charset="-128"/>
              </a:endParaRPr>
            </a:p>
          </p:txBody>
        </p:sp>
        <p:sp>
          <p:nvSpPr>
            <p:cNvPr id="6" name="TextBox 5">
              <a:extLst>
                <a:ext uri="{FF2B5EF4-FFF2-40B4-BE49-F238E27FC236}">
                  <a16:creationId xmlns:a16="http://schemas.microsoft.com/office/drawing/2014/main" xmlns="" id="{5F0CECF3-3747-3C99-C694-D9B1BEC9E08A}"/>
                </a:ext>
              </a:extLst>
            </p:cNvPr>
            <p:cNvSpPr txBox="1"/>
            <p:nvPr/>
          </p:nvSpPr>
          <p:spPr>
            <a:xfrm>
              <a:off x="2074372" y="-23880"/>
              <a:ext cx="7339296" cy="707886"/>
            </a:xfrm>
            <a:prstGeom prst="rect">
              <a:avLst/>
            </a:prstGeom>
            <a:noFill/>
          </p:spPr>
          <p:txBody>
            <a:bodyPr wrap="square">
              <a:spAutoFit/>
            </a:bodyPr>
            <a:lstStyle/>
            <a:p>
              <a:pPr algn="ctr"/>
              <a:r>
                <a:rPr lang="en-US" sz="4000">
                  <a:solidFill>
                    <a:srgbClr val="FF0000"/>
                  </a:solidFill>
                  <a:latin typeface="LNTH-LuoLuoNotangYuanTi 1" pitchFamily="2" charset="-128"/>
                  <a:ea typeface="LNTH-LuoLuoNotangYuanTi 1" pitchFamily="2" charset="-128"/>
                  <a:cs typeface="LNTH-LuoLuoNotangYuanTi 1" pitchFamily="2" charset="-128"/>
                </a:rPr>
                <a:t>Chủ điểm: </a:t>
              </a:r>
              <a:r>
                <a:rPr lang="pt-BR" sz="4000">
                  <a:solidFill>
                    <a:srgbClr val="0070C0"/>
                  </a:solidFill>
                  <a:latin typeface="LNTH-LuoLuoNotangYuanTi 1" pitchFamily="2" charset="-128"/>
                  <a:ea typeface="LNTH-LuoLuoNotangYuanTi 1" pitchFamily="2" charset="-128"/>
                  <a:cs typeface="LNTH-LuoLuoNotangYuanTi 1" pitchFamily="2" charset="-128"/>
                </a:rPr>
                <a:t>Vòng tay thân ái</a:t>
              </a:r>
            </a:p>
          </p:txBody>
        </p:sp>
      </p:grpSp>
      <p:grpSp>
        <p:nvGrpSpPr>
          <p:cNvPr id="7" name="Group 29">
            <a:extLst>
              <a:ext uri="{FF2B5EF4-FFF2-40B4-BE49-F238E27FC236}">
                <a16:creationId xmlns:a16="http://schemas.microsoft.com/office/drawing/2014/main" xmlns="" id="{B7B629EF-A0BB-FDAD-FD73-122C0EAAF858}"/>
              </a:ext>
            </a:extLst>
          </p:cNvPr>
          <p:cNvGrpSpPr/>
          <p:nvPr/>
        </p:nvGrpSpPr>
        <p:grpSpPr>
          <a:xfrm>
            <a:off x="4574988" y="3092355"/>
            <a:ext cx="3042027" cy="720548"/>
            <a:chOff x="4213009" y="-783045"/>
            <a:chExt cx="3042027" cy="720548"/>
          </a:xfrm>
        </p:grpSpPr>
        <p:sp>
          <p:nvSpPr>
            <p:cNvPr id="8" name="TextBox 27">
              <a:extLst>
                <a:ext uri="{FF2B5EF4-FFF2-40B4-BE49-F238E27FC236}">
                  <a16:creationId xmlns:a16="http://schemas.microsoft.com/office/drawing/2014/main" xmlns="" id="{24D7D373-43AC-7F67-8700-473EDD4AD1F7}"/>
                </a:ext>
              </a:extLst>
            </p:cNvPr>
            <p:cNvSpPr txBox="1"/>
            <p:nvPr/>
          </p:nvSpPr>
          <p:spPr>
            <a:xfrm>
              <a:off x="4213011" y="-770383"/>
              <a:ext cx="3042025" cy="707886"/>
            </a:xfrm>
            <a:prstGeom prst="rect">
              <a:avLst/>
            </a:prstGeom>
            <a:noFill/>
          </p:spPr>
          <p:txBody>
            <a:bodyPr wrap="square">
              <a:spAutoFit/>
            </a:bodyPr>
            <a:lstStyle/>
            <a:p>
              <a:pPr algn="ctr"/>
              <a:r>
                <a:rPr lang="en-US" sz="4000">
                  <a:ln w="127000">
                    <a:solidFill>
                      <a:schemeClr val="bg1"/>
                    </a:solidFill>
                  </a:ln>
                  <a:solidFill>
                    <a:schemeClr val="bg1"/>
                  </a:solidFill>
                  <a:effectLst>
                    <a:outerShdw blurRad="50800" dist="38100" dir="2700000" algn="tl" rotWithShape="0">
                      <a:prstClr val="black">
                        <a:alpha val="40000"/>
                      </a:prstClr>
                    </a:outerShdw>
                  </a:effectLst>
                  <a:latin typeface="UTM Duepuntozero" panose="02040603050506020204" pitchFamily="18" charset="0"/>
                  <a:cs typeface="Arial" panose="020B0604020202020204" pitchFamily="34" charset="0"/>
                </a:rPr>
                <a:t>Bài 6</a:t>
              </a:r>
              <a:endParaRPr lang="vi-VN" sz="4000">
                <a:ln w="127000">
                  <a:solidFill>
                    <a:schemeClr val="bg1"/>
                  </a:solidFill>
                </a:ln>
                <a:solidFill>
                  <a:schemeClr val="bg1"/>
                </a:solidFill>
                <a:effectLst>
                  <a:outerShdw blurRad="50800" dist="38100" dir="2700000" algn="tl" rotWithShape="0">
                    <a:prstClr val="black">
                      <a:alpha val="40000"/>
                    </a:prstClr>
                  </a:outerShdw>
                </a:effectLst>
                <a:cs typeface="Arial" panose="020B0604020202020204" pitchFamily="34" charset="0"/>
              </a:endParaRPr>
            </a:p>
          </p:txBody>
        </p:sp>
        <p:sp>
          <p:nvSpPr>
            <p:cNvPr id="9" name="TextBox 19">
              <a:extLst>
                <a:ext uri="{FF2B5EF4-FFF2-40B4-BE49-F238E27FC236}">
                  <a16:creationId xmlns:a16="http://schemas.microsoft.com/office/drawing/2014/main" xmlns="" id="{2F1EA003-C316-D82D-9DCA-67119257110C}"/>
                </a:ext>
              </a:extLst>
            </p:cNvPr>
            <p:cNvSpPr txBox="1"/>
            <p:nvPr/>
          </p:nvSpPr>
          <p:spPr>
            <a:xfrm>
              <a:off x="4213009" y="-783045"/>
              <a:ext cx="3042025" cy="707886"/>
            </a:xfrm>
            <a:prstGeom prst="rect">
              <a:avLst/>
            </a:prstGeom>
            <a:noFill/>
          </p:spPr>
          <p:txBody>
            <a:bodyPr wrap="square">
              <a:spAutoFit/>
            </a:bodyPr>
            <a:lstStyle/>
            <a:p>
              <a:pPr algn="ctr"/>
              <a:r>
                <a:rPr lang="en-US" sz="4000" b="1">
                  <a:ln>
                    <a:solidFill>
                      <a:srgbClr val="FF0000"/>
                    </a:solidFill>
                  </a:ln>
                  <a:solidFill>
                    <a:srgbClr val="FFFF00"/>
                  </a:solidFill>
                  <a:latin typeface="UTM Duepuntozero" panose="02040603050506020204" pitchFamily="18" charset="0"/>
                </a:rPr>
                <a:t>Bài 6</a:t>
              </a:r>
              <a:endParaRPr lang="vi-VN" sz="4000" b="1">
                <a:ln>
                  <a:solidFill>
                    <a:srgbClr val="FF0000"/>
                  </a:solidFill>
                </a:ln>
                <a:solidFill>
                  <a:srgbClr val="FFFF00"/>
                </a:solidFill>
              </a:endParaRPr>
            </a:p>
          </p:txBody>
        </p:sp>
      </p:grpSp>
      <p:sp>
        <p:nvSpPr>
          <p:cNvPr id="10" name="TextBox 6">
            <a:extLst>
              <a:ext uri="{FF2B5EF4-FFF2-40B4-BE49-F238E27FC236}">
                <a16:creationId xmlns:a16="http://schemas.microsoft.com/office/drawing/2014/main" xmlns="" id="{1DB70D5F-DE7E-4FCD-9996-E66B8A8DF4D2}"/>
              </a:ext>
            </a:extLst>
          </p:cNvPr>
          <p:cNvSpPr txBox="1"/>
          <p:nvPr/>
        </p:nvSpPr>
        <p:spPr>
          <a:xfrm>
            <a:off x="2911273" y="170908"/>
            <a:ext cx="6599162" cy="707886"/>
          </a:xfrm>
          <a:prstGeom prst="rect">
            <a:avLst/>
          </a:prstGeom>
          <a:noFill/>
        </p:spPr>
        <p:txBody>
          <a:bodyPr wrap="square" rtlCol="0">
            <a:spAutoFit/>
          </a:bodyPr>
          <a:lstStyle/>
          <a:p>
            <a:pPr algn="ctr"/>
            <a:r>
              <a:rPr lang="en-US" sz="4000" b="1" dirty="0" err="1">
                <a:ln w="127000">
                  <a:solidFill>
                    <a:schemeClr val="bg1"/>
                  </a:solidFill>
                </a:ln>
                <a:solidFill>
                  <a:schemeClr val="bg1"/>
                </a:solidFill>
                <a:latin typeface="UTM Edwardian" panose="02040603050506020204" pitchFamily="18" charset="0"/>
              </a:rPr>
              <a:t>Thứ</a:t>
            </a:r>
            <a:r>
              <a:rPr lang="en-US" sz="4000" b="1" dirty="0">
                <a:ln w="127000">
                  <a:solidFill>
                    <a:schemeClr val="bg1"/>
                  </a:solidFill>
                </a:ln>
                <a:solidFill>
                  <a:schemeClr val="bg1"/>
                </a:solidFill>
                <a:latin typeface="UTM Edwardian" panose="02040603050506020204" pitchFamily="18" charset="0"/>
              </a:rPr>
              <a:t> … </a:t>
            </a:r>
            <a:r>
              <a:rPr lang="en-US" sz="4000" b="1" dirty="0" err="1">
                <a:ln w="127000">
                  <a:solidFill>
                    <a:schemeClr val="bg1"/>
                  </a:solidFill>
                </a:ln>
                <a:solidFill>
                  <a:schemeClr val="bg1"/>
                </a:solidFill>
                <a:latin typeface="UTM Edwardian" panose="02040603050506020204" pitchFamily="18" charset="0"/>
              </a:rPr>
              <a:t>ngày</a:t>
            </a:r>
            <a:r>
              <a:rPr lang="en-US" sz="4000" b="1" dirty="0">
                <a:ln w="127000">
                  <a:solidFill>
                    <a:schemeClr val="bg1"/>
                  </a:solidFill>
                </a:ln>
                <a:solidFill>
                  <a:schemeClr val="bg1"/>
                </a:solidFill>
                <a:latin typeface="UTM Edwardian" panose="02040603050506020204" pitchFamily="18" charset="0"/>
              </a:rPr>
              <a:t> ... </a:t>
            </a:r>
            <a:r>
              <a:rPr lang="en-US" sz="4000" b="1" dirty="0" err="1">
                <a:ln w="127000">
                  <a:solidFill>
                    <a:schemeClr val="bg1"/>
                  </a:solidFill>
                </a:ln>
                <a:solidFill>
                  <a:schemeClr val="bg1"/>
                </a:solidFill>
                <a:latin typeface="UTM Edwardian" panose="02040603050506020204" pitchFamily="18" charset="0"/>
              </a:rPr>
              <a:t>tháng</a:t>
            </a:r>
            <a:r>
              <a:rPr lang="en-US" sz="4000" b="1" dirty="0">
                <a:ln w="127000">
                  <a:solidFill>
                    <a:schemeClr val="bg1"/>
                  </a:solidFill>
                </a:ln>
                <a:solidFill>
                  <a:schemeClr val="bg1"/>
                </a:solidFill>
                <a:latin typeface="UTM Edwardian" panose="02040603050506020204" pitchFamily="18" charset="0"/>
              </a:rPr>
              <a:t> … </a:t>
            </a:r>
            <a:r>
              <a:rPr lang="en-US" sz="4000" b="1" dirty="0" err="1">
                <a:ln w="127000">
                  <a:solidFill>
                    <a:schemeClr val="bg1"/>
                  </a:solidFill>
                </a:ln>
                <a:solidFill>
                  <a:schemeClr val="bg1"/>
                </a:solidFill>
                <a:latin typeface="UTM Edwardian" panose="02040603050506020204" pitchFamily="18" charset="0"/>
              </a:rPr>
              <a:t>năm</a:t>
            </a:r>
            <a:r>
              <a:rPr lang="en-US" sz="4000" b="1" dirty="0">
                <a:ln w="127000">
                  <a:solidFill>
                    <a:schemeClr val="bg1"/>
                  </a:solidFill>
                </a:ln>
                <a:solidFill>
                  <a:schemeClr val="bg1"/>
                </a:solidFill>
                <a:latin typeface="UTM Edwardian" panose="02040603050506020204" pitchFamily="18" charset="0"/>
              </a:rPr>
              <a:t> ...</a:t>
            </a:r>
          </a:p>
        </p:txBody>
      </p:sp>
      <p:sp>
        <p:nvSpPr>
          <p:cNvPr id="11" name="TextBox 6">
            <a:extLst>
              <a:ext uri="{FF2B5EF4-FFF2-40B4-BE49-F238E27FC236}">
                <a16:creationId xmlns:a16="http://schemas.microsoft.com/office/drawing/2014/main" xmlns="" id="{44900DF3-E1AE-E53D-11AF-543D242758DB}"/>
              </a:ext>
            </a:extLst>
          </p:cNvPr>
          <p:cNvSpPr txBox="1"/>
          <p:nvPr/>
        </p:nvSpPr>
        <p:spPr>
          <a:xfrm>
            <a:off x="2911273" y="171760"/>
            <a:ext cx="6599162" cy="707886"/>
          </a:xfrm>
          <a:prstGeom prst="rect">
            <a:avLst/>
          </a:prstGeom>
          <a:noFill/>
        </p:spPr>
        <p:txBody>
          <a:bodyPr wrap="square" rtlCol="0">
            <a:spAutoFit/>
          </a:bodyPr>
          <a:lstStyle/>
          <a:p>
            <a:pPr algn="ctr"/>
            <a:r>
              <a:rPr lang="en-US" sz="4000" b="1" dirty="0" err="1">
                <a:ln w="0"/>
                <a:latin typeface="UTM Edwardian" panose="02040603050506020204" pitchFamily="18" charset="0"/>
              </a:rPr>
              <a:t>Thứ</a:t>
            </a:r>
            <a:r>
              <a:rPr lang="en-US" sz="4000" b="1" dirty="0">
                <a:ln w="0"/>
                <a:latin typeface="UTM Edwardian" panose="02040603050506020204" pitchFamily="18" charset="0"/>
              </a:rPr>
              <a:t> … </a:t>
            </a:r>
            <a:r>
              <a:rPr lang="en-US" sz="4000" b="1" dirty="0" err="1">
                <a:ln w="0"/>
                <a:latin typeface="UTM Edwardian" panose="02040603050506020204" pitchFamily="18" charset="0"/>
              </a:rPr>
              <a:t>ngày</a:t>
            </a:r>
            <a:r>
              <a:rPr lang="en-US" sz="4000" b="1" dirty="0">
                <a:ln w="0"/>
                <a:latin typeface="UTM Edwardian" panose="02040603050506020204" pitchFamily="18" charset="0"/>
              </a:rPr>
              <a:t> ... </a:t>
            </a:r>
            <a:r>
              <a:rPr lang="en-US" sz="4000" b="1" dirty="0" err="1">
                <a:ln w="0"/>
                <a:latin typeface="UTM Edwardian" panose="02040603050506020204" pitchFamily="18" charset="0"/>
              </a:rPr>
              <a:t>tháng</a:t>
            </a:r>
            <a:r>
              <a:rPr lang="en-US" sz="4000" b="1" dirty="0">
                <a:ln w="0"/>
                <a:latin typeface="UTM Edwardian" panose="02040603050506020204" pitchFamily="18" charset="0"/>
              </a:rPr>
              <a:t> … </a:t>
            </a:r>
            <a:r>
              <a:rPr lang="en-US" sz="4000" b="1" dirty="0" err="1">
                <a:ln w="0"/>
                <a:latin typeface="UTM Edwardian" panose="02040603050506020204" pitchFamily="18" charset="0"/>
              </a:rPr>
              <a:t>năm</a:t>
            </a:r>
            <a:r>
              <a:rPr lang="en-US" sz="4000" b="1" dirty="0">
                <a:ln w="0"/>
                <a:latin typeface="UTM Edwardian" panose="02040603050506020204" pitchFamily="18" charset="0"/>
              </a:rPr>
              <a:t> ...</a:t>
            </a:r>
            <a:endParaRPr lang="en-US" sz="4000" b="1" dirty="0">
              <a:latin typeface="UTM Edwardian" panose="02040603050506020204" pitchFamily="18" charset="0"/>
            </a:endParaRPr>
          </a:p>
        </p:txBody>
      </p:sp>
      <p:pic>
        <p:nvPicPr>
          <p:cNvPr id="12" name="Picture 5">
            <a:extLst>
              <a:ext uri="{FF2B5EF4-FFF2-40B4-BE49-F238E27FC236}">
                <a16:creationId xmlns:a16="http://schemas.microsoft.com/office/drawing/2014/main" xmlns="" id="{B56815A9-E231-3892-161A-5A01473A4CF5}"/>
              </a:ext>
            </a:extLst>
          </p:cNvPr>
          <p:cNvPicPr>
            <a:picLocks noChangeAspect="1"/>
          </p:cNvPicPr>
          <p:nvPr/>
        </p:nvPicPr>
        <p:blipFill>
          <a:blip r:embed="rId4"/>
          <a:stretch>
            <a:fillRect/>
          </a:stretch>
        </p:blipFill>
        <p:spPr>
          <a:xfrm>
            <a:off x="4685542" y="1144253"/>
            <a:ext cx="2820916" cy="944256"/>
          </a:xfrm>
          <a:prstGeom prst="rect">
            <a:avLst/>
          </a:prstGeom>
        </p:spPr>
      </p:pic>
      <p:grpSp>
        <p:nvGrpSpPr>
          <p:cNvPr id="13" name="Group 12">
            <a:extLst>
              <a:ext uri="{FF2B5EF4-FFF2-40B4-BE49-F238E27FC236}">
                <a16:creationId xmlns:a16="http://schemas.microsoft.com/office/drawing/2014/main" xmlns="" id="{9705C357-9C6C-8800-5A3A-85A5C22A98BD}"/>
              </a:ext>
            </a:extLst>
          </p:cNvPr>
          <p:cNvGrpSpPr/>
          <p:nvPr/>
        </p:nvGrpSpPr>
        <p:grpSpPr>
          <a:xfrm>
            <a:off x="2795398" y="4014128"/>
            <a:ext cx="6601204" cy="844025"/>
            <a:chOff x="5106895" y="4703771"/>
            <a:chExt cx="6601204" cy="844025"/>
          </a:xfrm>
        </p:grpSpPr>
        <p:sp>
          <p:nvSpPr>
            <p:cNvPr id="14" name="TextBox 13">
              <a:extLst>
                <a:ext uri="{FF2B5EF4-FFF2-40B4-BE49-F238E27FC236}">
                  <a16:creationId xmlns:a16="http://schemas.microsoft.com/office/drawing/2014/main" xmlns="" id="{8E8E0E21-8D52-4B3C-3955-829963BDFDB0}"/>
                </a:ext>
              </a:extLst>
            </p:cNvPr>
            <p:cNvSpPr txBox="1"/>
            <p:nvPr/>
          </p:nvSpPr>
          <p:spPr>
            <a:xfrm>
              <a:off x="5106898" y="4703771"/>
              <a:ext cx="6601201" cy="830997"/>
            </a:xfrm>
            <a:prstGeom prst="rect">
              <a:avLst/>
            </a:prstGeom>
            <a:noFill/>
          </p:spPr>
          <p:txBody>
            <a:bodyPr wrap="square">
              <a:spAutoFit/>
            </a:bodyPr>
            <a:lstStyle/>
            <a:p>
              <a:pPr algn="ctr"/>
              <a:r>
                <a:rPr lang="en-US" sz="4800" b="1">
                  <a:ln w="190500">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9Slide05 SVNClementine" panose="020F0502020204030203" pitchFamily="34" charset="0"/>
                </a:rPr>
                <a:t>NÓI VÀ NGHE</a:t>
              </a:r>
              <a:endParaRPr lang="en-US" sz="4800" b="1" dirty="0">
                <a:ln w="190500">
                  <a:solidFill>
                    <a:schemeClr val="bg1"/>
                  </a:solidFill>
                  <a:prstDash val="solid"/>
                </a:ln>
                <a:solidFill>
                  <a:srgbClr val="00B050"/>
                </a:solidFill>
                <a:effectLst>
                  <a:outerShdw blurRad="12700" dist="38100" dir="2700000" algn="tl" rotWithShape="0">
                    <a:schemeClr val="accent5">
                      <a:lumMod val="60000"/>
                      <a:lumOff val="40000"/>
                    </a:schemeClr>
                  </a:outerShdw>
                </a:effectLst>
                <a:latin typeface="#9Slide05 SVNClementine" panose="020F0502020204030203" pitchFamily="34" charset="0"/>
              </a:endParaRPr>
            </a:p>
          </p:txBody>
        </p:sp>
        <p:sp>
          <p:nvSpPr>
            <p:cNvPr id="15" name="TextBox 14">
              <a:extLst>
                <a:ext uri="{FF2B5EF4-FFF2-40B4-BE49-F238E27FC236}">
                  <a16:creationId xmlns:a16="http://schemas.microsoft.com/office/drawing/2014/main" xmlns="" id="{24FF21D8-D551-67BA-A91A-73550236D754}"/>
                </a:ext>
              </a:extLst>
            </p:cNvPr>
            <p:cNvSpPr txBox="1"/>
            <p:nvPr/>
          </p:nvSpPr>
          <p:spPr>
            <a:xfrm>
              <a:off x="5106895" y="4716799"/>
              <a:ext cx="6601201" cy="830997"/>
            </a:xfrm>
            <a:prstGeom prst="rect">
              <a:avLst/>
            </a:prstGeom>
            <a:noFill/>
          </p:spPr>
          <p:txBody>
            <a:bodyPr wrap="square">
              <a:spAutoFit/>
            </a:bodyPr>
            <a:lstStyle/>
            <a:p>
              <a:pPr algn="ctr"/>
              <a:r>
                <a:rPr lang="en-US" sz="4800" b="1">
                  <a:ln w="9525">
                    <a:solidFill>
                      <a:sysClr val="windowText" lastClr="000000"/>
                    </a:solidFill>
                    <a:prstDash val="solid"/>
                  </a:ln>
                  <a:solidFill>
                    <a:srgbClr val="00B050"/>
                  </a:solidFill>
                  <a:effectLst>
                    <a:outerShdw blurRad="12700" dist="38100" dir="2700000" algn="tl" rotWithShape="0">
                      <a:schemeClr val="accent5">
                        <a:lumMod val="60000"/>
                        <a:lumOff val="40000"/>
                      </a:schemeClr>
                    </a:outerShdw>
                  </a:effectLst>
                  <a:latin typeface="#9Slide05 SVNClementine" panose="020F0502020204030203" pitchFamily="34" charset="0"/>
                </a:rPr>
                <a:t>NÓI VÀ NGHE</a:t>
              </a:r>
              <a:endParaRPr lang="en-US" sz="4800" b="1" dirty="0">
                <a:ln w="9525">
                  <a:solidFill>
                    <a:sysClr val="windowText" lastClr="000000"/>
                  </a:solidFill>
                  <a:prstDash val="solid"/>
                </a:ln>
                <a:solidFill>
                  <a:srgbClr val="00B050"/>
                </a:solidFill>
                <a:effectLst>
                  <a:outerShdw blurRad="12700" dist="38100" dir="2700000" algn="tl" rotWithShape="0">
                    <a:schemeClr val="accent5">
                      <a:lumMod val="60000"/>
                      <a:lumOff val="40000"/>
                    </a:schemeClr>
                  </a:outerShdw>
                </a:effectLst>
                <a:latin typeface="#9Slide05 SVNClementine" panose="020F0502020204030203" pitchFamily="34" charset="0"/>
              </a:endParaRPr>
            </a:p>
          </p:txBody>
        </p:sp>
      </p:grpSp>
      <p:sp>
        <p:nvSpPr>
          <p:cNvPr id="16" name="TextBox 5">
            <a:extLst>
              <a:ext uri="{FF2B5EF4-FFF2-40B4-BE49-F238E27FC236}">
                <a16:creationId xmlns:a16="http://schemas.microsoft.com/office/drawing/2014/main" xmlns="" id="{E282734F-8DF7-2062-8DC3-963CF2C31F8E}"/>
              </a:ext>
            </a:extLst>
          </p:cNvPr>
          <p:cNvSpPr txBox="1"/>
          <p:nvPr/>
        </p:nvSpPr>
        <p:spPr>
          <a:xfrm>
            <a:off x="1053707" y="5183293"/>
            <a:ext cx="10314293" cy="1569660"/>
          </a:xfrm>
          <a:prstGeom prst="rect">
            <a:avLst/>
          </a:prstGeom>
          <a:noFill/>
        </p:spPr>
        <p:txBody>
          <a:bodyPr wrap="square">
            <a:spAutoFit/>
          </a:bodyPr>
          <a:lstStyle/>
          <a:p>
            <a:pPr algn="ctr"/>
            <a:r>
              <a:rPr lang="en-US" sz="4800" b="1">
                <a:ln w="3175">
                  <a:solidFill>
                    <a:sysClr val="windowText" lastClr="000000"/>
                  </a:solidFill>
                  <a:prstDash val="solid"/>
                </a:ln>
                <a:solidFill>
                  <a:srgbClr val="FFFF00"/>
                </a:solidFill>
                <a:effectLst>
                  <a:outerShdw blurRad="12700" dist="38100" dir="2700000" algn="tl" rotWithShape="0">
                    <a:schemeClr val="accent5">
                      <a:lumMod val="60000"/>
                      <a:lumOff val="40000"/>
                    </a:schemeClr>
                  </a:outerShdw>
                </a:effectLst>
                <a:latin typeface="UVN Banh Mi" pitchFamily="2" charset="0"/>
              </a:rPr>
              <a:t>NGHE KỂ CÂU CHUYỆN VỀ MỘT CHUYẾN THÁM HIỂM</a:t>
            </a:r>
            <a:endParaRPr lang="en-US" sz="4800" b="1" dirty="0">
              <a:ln w="3175">
                <a:solidFill>
                  <a:sysClr val="windowText" lastClr="000000"/>
                </a:solidFill>
                <a:prstDash val="solid"/>
              </a:ln>
              <a:solidFill>
                <a:srgbClr val="FFFF00"/>
              </a:solidFill>
              <a:effectLst>
                <a:outerShdw blurRad="12700" dist="38100" dir="2700000" algn="tl" rotWithShape="0">
                  <a:schemeClr val="accent5">
                    <a:lumMod val="60000"/>
                    <a:lumOff val="40000"/>
                  </a:schemeClr>
                </a:outerShdw>
              </a:effectLst>
              <a:latin typeface="UVN Banh Mi" pitchFamily="2" charset="0"/>
            </a:endParaRPr>
          </a:p>
        </p:txBody>
      </p:sp>
    </p:spTree>
    <p:extLst>
      <p:ext uri="{BB962C8B-B14F-4D97-AF65-F5344CB8AC3E}">
        <p14:creationId xmlns:p14="http://schemas.microsoft.com/office/powerpoint/2010/main" val="40733798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2" presetClass="entr" presetSubtype="4"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 presetClass="entr" presetSubtype="8" fill="hold" nodeType="withEffect" p14:presetBounceEnd="60000">
                                      <p:stCondLst>
                                        <p:cond delay="1100"/>
                                      </p:stCondLst>
                                      <p:childTnLst>
                                        <p:set>
                                          <p:cBhvr>
                                            <p:cTn id="19" dur="1" fill="hold">
                                              <p:stCondLst>
                                                <p:cond delay="0"/>
                                              </p:stCondLst>
                                            </p:cTn>
                                            <p:tgtEl>
                                              <p:spTgt spid="4"/>
                                            </p:tgtEl>
                                            <p:attrNameLst>
                                              <p:attrName>style.visibility</p:attrName>
                                            </p:attrNameLst>
                                          </p:cBhvr>
                                          <p:to>
                                            <p:strVal val="visible"/>
                                          </p:to>
                                        </p:set>
                                        <p:anim calcmode="lin" valueType="num" p14:bounceEnd="60000">
                                          <p:cBhvr additive="base">
                                            <p:cTn id="20" dur="1000" fill="hold"/>
                                            <p:tgtEl>
                                              <p:spTgt spid="4"/>
                                            </p:tgtEl>
                                            <p:attrNameLst>
                                              <p:attrName>ppt_x</p:attrName>
                                            </p:attrNameLst>
                                          </p:cBhvr>
                                          <p:tavLst>
                                            <p:tav tm="0">
                                              <p:val>
                                                <p:strVal val="0-#ppt_w/2"/>
                                              </p:val>
                                            </p:tav>
                                            <p:tav tm="100000">
                                              <p:val>
                                                <p:strVal val="#ppt_x"/>
                                              </p:val>
                                            </p:tav>
                                          </p:tavLst>
                                        </p:anim>
                                        <p:anim calcmode="lin" valueType="num" p14:bounceEnd="60000">
                                          <p:cBhvr additive="base">
                                            <p:cTn id="21"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par>
                                    <p:cTn id="22" presetID="17" presetClass="entr" presetSubtype="10" fill="hold" nodeType="withEffect">
                                      <p:stCondLst>
                                        <p:cond delay="18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par>
                              <p:cTn id="26" fill="hold">
                                <p:stCondLst>
                                  <p:cond delay="23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par>
                                    <p:cTn id="30" presetID="41" presetClass="entr" presetSubtype="0" fill="hold" grpId="0" nodeType="withEffect">
                                      <p:stCondLst>
                                        <p:cond delay="500"/>
                                      </p:stCondLst>
                                      <p:iterate type="lt">
                                        <p:tmPct val="10000"/>
                                      </p:iterate>
                                      <p:childTnLst>
                                        <p:set>
                                          <p:cBhvr>
                                            <p:cTn id="31" dur="1" fill="hold">
                                              <p:stCondLst>
                                                <p:cond delay="0"/>
                                              </p:stCondLst>
                                            </p:cTn>
                                            <p:tgtEl>
                                              <p:spTgt spid="16">
                                                <p:txEl>
                                                  <p:pRg st="0" end="0"/>
                                                </p:txEl>
                                              </p:spTgt>
                                            </p:tgtEl>
                                            <p:attrNameLst>
                                              <p:attrName>style.visibility</p:attrName>
                                            </p:attrNameLst>
                                          </p:cBhvr>
                                          <p:to>
                                            <p:strVal val="visible"/>
                                          </p:to>
                                        </p:set>
                                        <p:anim calcmode="lin" valueType="num">
                                          <p:cBhvr>
                                            <p:cTn id="3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build="allAtOnce"/>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22" presetClass="entr" presetSubtype="4" fill="hold"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 presetClass="entr" presetSubtype="8" fill="hold" nodeType="withEffect">
                                      <p:stCondLst>
                                        <p:cond delay="110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0-#ppt_w/2"/>
                                              </p:val>
                                            </p:tav>
                                            <p:tav tm="100000">
                                              <p:val>
                                                <p:strVal val="#ppt_x"/>
                                              </p:val>
                                            </p:tav>
                                          </p:tavLst>
                                        </p:anim>
                                        <p:anim calcmode="lin" valueType="num">
                                          <p:cBhvr additive="base">
                                            <p:cTn id="21" dur="1000" fill="hold"/>
                                            <p:tgtEl>
                                              <p:spTgt spid="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6" name="click.wav"/>
                                            </p:tgtEl>
                                          </p:cMediaNode>
                                        </p:audio>
                                      </p:subTnLst>
                                    </p:cTn>
                                  </p:par>
                                  <p:par>
                                    <p:cTn id="22" presetID="17" presetClass="entr" presetSubtype="10" fill="hold" nodeType="withEffect">
                                      <p:stCondLst>
                                        <p:cond delay="180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strVal val="#ppt_h"/>
                                              </p:val>
                                            </p:tav>
                                            <p:tav tm="100000">
                                              <p:val>
                                                <p:strVal val="#ppt_h"/>
                                              </p:val>
                                            </p:tav>
                                          </p:tavLst>
                                        </p:anim>
                                      </p:childTnLst>
                                    </p:cTn>
                                  </p:par>
                                </p:childTnLst>
                              </p:cTn>
                            </p:par>
                            <p:par>
                              <p:cTn id="26" fill="hold">
                                <p:stCondLst>
                                  <p:cond delay="2300"/>
                                </p:stCondLst>
                                <p:childTnLst>
                                  <p:par>
                                    <p:cTn id="27" presetID="22" presetClass="entr" presetSubtype="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left)">
                                          <p:cBhvr>
                                            <p:cTn id="29" dur="500"/>
                                            <p:tgtEl>
                                              <p:spTgt spid="13"/>
                                            </p:tgtEl>
                                          </p:cBhvr>
                                        </p:animEffect>
                                      </p:childTnLst>
                                      <p:subTnLst>
                                        <p:audio>
                                          <p:cMediaNode>
                                            <p:cTn display="0" masterRel="sameClick">
                                              <p:stCondLst>
                                                <p:cond evt="begin" delay="0">
                                                  <p:tn val="27"/>
                                                </p:cond>
                                              </p:stCondLst>
                                              <p:endCondLst>
                                                <p:cond evt="onStopAudio" delay="0">
                                                  <p:tgtEl>
                                                    <p:sldTgt/>
                                                  </p:tgtEl>
                                                </p:cond>
                                              </p:endCondLst>
                                            </p:cTn>
                                            <p:tgtEl>
                                              <p:sndTgt r:embed="rId7" name="chimes.wav"/>
                                            </p:tgtEl>
                                          </p:cMediaNode>
                                        </p:audio>
                                      </p:subTnLst>
                                    </p:cTn>
                                  </p:par>
                                  <p:par>
                                    <p:cTn id="30" presetID="41" presetClass="entr" presetSubtype="0" fill="hold" grpId="0" nodeType="withEffect">
                                      <p:stCondLst>
                                        <p:cond delay="500"/>
                                      </p:stCondLst>
                                      <p:iterate type="lt">
                                        <p:tmPct val="10000"/>
                                      </p:iterate>
                                      <p:childTnLst>
                                        <p:set>
                                          <p:cBhvr>
                                            <p:cTn id="31" dur="1" fill="hold">
                                              <p:stCondLst>
                                                <p:cond delay="0"/>
                                              </p:stCondLst>
                                            </p:cTn>
                                            <p:tgtEl>
                                              <p:spTgt spid="16">
                                                <p:txEl>
                                                  <p:pRg st="0" end="0"/>
                                                </p:txEl>
                                              </p:spTgt>
                                            </p:tgtEl>
                                            <p:attrNameLst>
                                              <p:attrName>style.visibility</p:attrName>
                                            </p:attrNameLst>
                                          </p:cBhvr>
                                          <p:to>
                                            <p:strVal val="visible"/>
                                          </p:to>
                                        </p:set>
                                        <p:anim calcmode="lin" valueType="num">
                                          <p:cBhvr>
                                            <p:cTn id="32" dur="500" fill="hold"/>
                                            <p:tgtEl>
                                              <p:spTgt spid="1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16">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1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1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build="allAtOnce"/>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kids sitting on rocks&#10;&#10;Description automatically generated">
            <a:extLst>
              <a:ext uri="{FF2B5EF4-FFF2-40B4-BE49-F238E27FC236}">
                <a16:creationId xmlns:a16="http://schemas.microsoft.com/office/drawing/2014/main" xmlns="" id="{818DBA67-E702-0C9A-DE01-50EA831FB609}"/>
              </a:ext>
            </a:extLst>
          </p:cNvPr>
          <p:cNvPicPr>
            <a:picLocks noChangeAspect="1"/>
          </p:cNvPicPr>
          <p:nvPr/>
        </p:nvPicPr>
        <p:blipFill rotWithShape="1">
          <a:blip r:embed="rId2">
            <a:extLst>
              <a:ext uri="{28A0092B-C50C-407E-A947-70E740481C1C}">
                <a14:useLocalDpi xmlns:a14="http://schemas.microsoft.com/office/drawing/2010/main" val="0"/>
              </a:ext>
            </a:extLst>
          </a:blip>
          <a:srcRect t="9598" b="2659"/>
          <a:stretch/>
        </p:blipFill>
        <p:spPr>
          <a:xfrm>
            <a:off x="0" y="-271849"/>
            <a:ext cx="12192000" cy="7339914"/>
          </a:xfrm>
          <a:prstGeom prst="rect">
            <a:avLst/>
          </a:prstGeom>
        </p:spPr>
      </p:pic>
      <p:grpSp>
        <p:nvGrpSpPr>
          <p:cNvPr id="4" name="Group 3">
            <a:extLst>
              <a:ext uri="{FF2B5EF4-FFF2-40B4-BE49-F238E27FC236}">
                <a16:creationId xmlns:a16="http://schemas.microsoft.com/office/drawing/2014/main" xmlns="" id="{615970EB-83AA-DCF2-2AA2-347AA3F7EA90}"/>
              </a:ext>
            </a:extLst>
          </p:cNvPr>
          <p:cNvGrpSpPr/>
          <p:nvPr/>
        </p:nvGrpSpPr>
        <p:grpSpPr>
          <a:xfrm>
            <a:off x="1351492" y="355817"/>
            <a:ext cx="10048352" cy="4552850"/>
            <a:chOff x="207300" y="-1188649"/>
            <a:chExt cx="10048352" cy="4552850"/>
          </a:xfrm>
        </p:grpSpPr>
        <p:pic>
          <p:nvPicPr>
            <p:cNvPr id="5" name="Picture 12">
              <a:extLst>
                <a:ext uri="{FF2B5EF4-FFF2-40B4-BE49-F238E27FC236}">
                  <a16:creationId xmlns:a16="http://schemas.microsoft.com/office/drawing/2014/main" xmlns="" id="{83A20E18-73BF-CEE9-513F-50CE2728CFA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83280" y="646439"/>
              <a:ext cx="4696391" cy="921588"/>
            </a:xfrm>
            <a:prstGeom prst="rect">
              <a:avLst/>
            </a:prstGeom>
          </p:spPr>
        </p:pic>
        <p:grpSp>
          <p:nvGrpSpPr>
            <p:cNvPr id="6" name="Group 5">
              <a:extLst>
                <a:ext uri="{FF2B5EF4-FFF2-40B4-BE49-F238E27FC236}">
                  <a16:creationId xmlns:a16="http://schemas.microsoft.com/office/drawing/2014/main" xmlns="" id="{DFF48940-15A0-D550-A816-612DA41A45F9}"/>
                </a:ext>
              </a:extLst>
            </p:cNvPr>
            <p:cNvGrpSpPr/>
            <p:nvPr/>
          </p:nvGrpSpPr>
          <p:grpSpPr>
            <a:xfrm>
              <a:off x="207300" y="-1188649"/>
              <a:ext cx="10048352" cy="4552850"/>
              <a:chOff x="4113625" y="4424196"/>
              <a:chExt cx="13208091" cy="6574982"/>
            </a:xfrm>
          </p:grpSpPr>
          <p:sp>
            <p:nvSpPr>
              <p:cNvPr id="7" name="TextBox 6">
                <a:extLst>
                  <a:ext uri="{FF2B5EF4-FFF2-40B4-BE49-F238E27FC236}">
                    <a16:creationId xmlns:a16="http://schemas.microsoft.com/office/drawing/2014/main" xmlns="" id="{51620034-CD4B-82B4-DA85-A344D53BCE69}"/>
                  </a:ext>
                </a:extLst>
              </p:cNvPr>
              <p:cNvSpPr txBox="1"/>
              <p:nvPr/>
            </p:nvSpPr>
            <p:spPr>
              <a:xfrm>
                <a:off x="4113628" y="4424197"/>
                <a:ext cx="13208088" cy="6574981"/>
              </a:xfrm>
              <a:prstGeom prst="rect">
                <a:avLst/>
              </a:prstGeom>
              <a:noFill/>
            </p:spPr>
            <p:txBody>
              <a:bodyPr wrap="square" rtlCol="0">
                <a:spAutoFit/>
              </a:bodyPr>
              <a:lstStyle/>
              <a:p>
                <a:pPr algn="ctr">
                  <a:lnSpc>
                    <a:spcPct val="130000"/>
                  </a:lnSpc>
                </a:pPr>
                <a:r>
                  <a:rPr lang="en-US" sz="115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rPr>
                  <a:t>KHỞI </a:t>
                </a:r>
              </a:p>
              <a:p>
                <a:pPr algn="ctr">
                  <a:lnSpc>
                    <a:spcPct val="130000"/>
                  </a:lnSpc>
                </a:pPr>
                <a:r>
                  <a:rPr lang="en-US" sz="11500" b="1">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rPr>
                  <a:t>ĐỘNG</a:t>
                </a:r>
                <a:endParaRPr lang="en-US" sz="11500" b="1" dirty="0">
                  <a:ln w="2762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SVN-Gretoon" panose="02040603050506020204" pitchFamily="18" charset="0"/>
                </a:endParaRPr>
              </a:p>
            </p:txBody>
          </p:sp>
          <p:sp>
            <p:nvSpPr>
              <p:cNvPr id="8" name="TextBox 7">
                <a:extLst>
                  <a:ext uri="{FF2B5EF4-FFF2-40B4-BE49-F238E27FC236}">
                    <a16:creationId xmlns:a16="http://schemas.microsoft.com/office/drawing/2014/main" xmlns="" id="{6A256FBC-1238-3353-BBBC-F1A30C9D1E68}"/>
                  </a:ext>
                </a:extLst>
              </p:cNvPr>
              <p:cNvSpPr txBox="1"/>
              <p:nvPr/>
            </p:nvSpPr>
            <p:spPr>
              <a:xfrm>
                <a:off x="4113625" y="4424196"/>
                <a:ext cx="13208091" cy="6574981"/>
              </a:xfrm>
              <a:prstGeom prst="rect">
                <a:avLst/>
              </a:prstGeom>
              <a:noFill/>
            </p:spPr>
            <p:txBody>
              <a:bodyPr wrap="square" rtlCol="0">
                <a:spAutoFit/>
              </a:bodyPr>
              <a:lstStyle/>
              <a:p>
                <a:pPr algn="ctr">
                  <a:lnSpc>
                    <a:spcPct val="130000"/>
                  </a:lnSpc>
                </a:pP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rPr>
                  <a:t>K</a:t>
                </a:r>
                <a:r>
                  <a:rPr lang="en-US" sz="115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rPr>
                  <a:t>H</a:t>
                </a:r>
                <a:r>
                  <a:rPr lang="en-US" sz="11500" b="1">
                    <a:ln w="19050">
                      <a:solidFill>
                        <a:srgbClr val="002060"/>
                      </a:solidFill>
                      <a:prstDash val="solid"/>
                    </a:ln>
                    <a:solidFill>
                      <a:srgbClr val="99FF99"/>
                    </a:solidFill>
                    <a:effectLst>
                      <a:outerShdw blurRad="12700" dist="38100" dir="2700000" algn="tl" rotWithShape="0">
                        <a:schemeClr val="accent5">
                          <a:lumMod val="60000"/>
                          <a:lumOff val="40000"/>
                        </a:schemeClr>
                      </a:outerShdw>
                    </a:effectLst>
                    <a:latin typeface="SVN-Gretoon" panose="02040603050506020204" pitchFamily="18" charset="0"/>
                  </a:rPr>
                  <a:t>Ở</a:t>
                </a:r>
                <a:r>
                  <a:rPr lang="en-US" sz="115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Gretoon" panose="02040603050506020204" pitchFamily="18" charset="0"/>
                  </a:rPr>
                  <a:t>I</a:t>
                </a: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rPr>
                  <a:t> </a:t>
                </a:r>
              </a:p>
              <a:p>
                <a:pPr algn="ctr">
                  <a:lnSpc>
                    <a:spcPct val="130000"/>
                  </a:lnSpc>
                </a:pPr>
                <a:r>
                  <a:rPr lang="en-US" sz="11500" b="1">
                    <a:ln w="19050">
                      <a:solidFill>
                        <a:srgbClr val="002060"/>
                      </a:solidFill>
                      <a:prstDash val="solid"/>
                    </a:ln>
                    <a:solidFill>
                      <a:srgbClr val="FF7C80"/>
                    </a:solidFill>
                    <a:effectLst>
                      <a:outerShdw blurRad="12700" dist="38100" dir="2700000" algn="tl" rotWithShape="0">
                        <a:schemeClr val="accent5">
                          <a:lumMod val="60000"/>
                          <a:lumOff val="40000"/>
                        </a:schemeClr>
                      </a:outerShdw>
                    </a:effectLst>
                    <a:latin typeface="SVN-Gretoon" panose="02040603050506020204" pitchFamily="18" charset="0"/>
                  </a:rPr>
                  <a:t>Đ</a:t>
                </a:r>
                <a:r>
                  <a:rPr lang="en-US" sz="11500" b="1">
                    <a:ln w="19050">
                      <a:solidFill>
                        <a:srgbClr val="002060"/>
                      </a:solidFill>
                      <a:prstDash val="solid"/>
                    </a:ln>
                    <a:solidFill>
                      <a:srgbClr val="CC99FF"/>
                    </a:solidFill>
                    <a:effectLst>
                      <a:outerShdw blurRad="12700" dist="38100" dir="2700000" algn="tl" rotWithShape="0">
                        <a:schemeClr val="accent5">
                          <a:lumMod val="60000"/>
                          <a:lumOff val="40000"/>
                        </a:schemeClr>
                      </a:outerShdw>
                    </a:effectLst>
                    <a:latin typeface="SVN-Gretoon" panose="02040603050506020204" pitchFamily="18" charset="0"/>
                  </a:rPr>
                  <a:t>Ộ</a:t>
                </a:r>
                <a:r>
                  <a:rPr lang="en-US" sz="11500" b="1">
                    <a:ln w="19050">
                      <a:solidFill>
                        <a:srgbClr val="002060"/>
                      </a:solidFill>
                      <a:prstDash val="solid"/>
                    </a:ln>
                    <a:solidFill>
                      <a:srgbClr val="FFFF99"/>
                    </a:solidFill>
                    <a:effectLst>
                      <a:outerShdw blurRad="12700" dist="38100" dir="2700000" algn="tl" rotWithShape="0">
                        <a:schemeClr val="accent5">
                          <a:lumMod val="60000"/>
                          <a:lumOff val="40000"/>
                        </a:schemeClr>
                      </a:outerShdw>
                    </a:effectLst>
                    <a:latin typeface="SVN-Gretoon" panose="02040603050506020204" pitchFamily="18" charset="0"/>
                  </a:rPr>
                  <a:t>N</a:t>
                </a:r>
                <a:r>
                  <a:rPr lang="en-US" sz="11500" b="1">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Gretoon" panose="02040603050506020204" pitchFamily="18" charset="0"/>
                  </a:rPr>
                  <a:t>G</a:t>
                </a:r>
                <a:endParaRPr lang="en-US" sz="11500" b="1" dirty="0">
                  <a:ln w="19050">
                    <a:solidFill>
                      <a:srgbClr val="002060"/>
                    </a:solidFill>
                    <a:prstDash val="solid"/>
                  </a:ln>
                  <a:solidFill>
                    <a:srgbClr val="66FFFF"/>
                  </a:solidFill>
                  <a:effectLst>
                    <a:outerShdw blurRad="12700" dist="38100" dir="2700000" algn="tl" rotWithShape="0">
                      <a:schemeClr val="accent5">
                        <a:lumMod val="60000"/>
                        <a:lumOff val="40000"/>
                      </a:schemeClr>
                    </a:outerShdw>
                  </a:effectLst>
                  <a:latin typeface="SVN-Gretoon" panose="02040603050506020204" pitchFamily="18" charset="0"/>
                </a:endParaRPr>
              </a:p>
            </p:txBody>
          </p:sp>
        </p:grpSp>
      </p:grpSp>
    </p:spTree>
    <p:extLst>
      <p:ext uri="{BB962C8B-B14F-4D97-AF65-F5344CB8AC3E}">
        <p14:creationId xmlns:p14="http://schemas.microsoft.com/office/powerpoint/2010/main" val="375261007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F5F15D-E436-4598-D52A-73292BADCF3A}"/>
              </a:ext>
            </a:extLst>
          </p:cNvPr>
          <p:cNvSpPr/>
          <p:nvPr/>
        </p:nvSpPr>
        <p:spPr>
          <a:xfrm>
            <a:off x="518984" y="395416"/>
            <a:ext cx="11195221" cy="603009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113FD17-A3DE-82FD-511D-24224B8183FC}"/>
              </a:ext>
            </a:extLst>
          </p:cNvPr>
          <p:cNvSpPr txBox="1"/>
          <p:nvPr/>
        </p:nvSpPr>
        <p:spPr>
          <a:xfrm>
            <a:off x="518985" y="740039"/>
            <a:ext cx="11195220" cy="1323439"/>
          </a:xfrm>
          <a:prstGeom prst="rect">
            <a:avLst/>
          </a:prstGeom>
          <a:noFill/>
        </p:spPr>
        <p:txBody>
          <a:bodyPr wrap="square" rtlCol="0">
            <a:spAutoFit/>
          </a:bodyPr>
          <a:lstStyle/>
          <a:p>
            <a:pPr algn="ctr"/>
            <a:r>
              <a:rPr lang="en-US" sz="4000" b="1"/>
              <a:t>Kể tên một nhà khoa học hoặc nói những điều em biết về người đó.</a:t>
            </a:r>
          </a:p>
        </p:txBody>
      </p:sp>
      <p:grpSp>
        <p:nvGrpSpPr>
          <p:cNvPr id="19" name="Group 18">
            <a:extLst>
              <a:ext uri="{FF2B5EF4-FFF2-40B4-BE49-F238E27FC236}">
                <a16:creationId xmlns:a16="http://schemas.microsoft.com/office/drawing/2014/main" xmlns="" id="{01B02B36-4CF5-0317-CD48-E7A2CBFD52F4}"/>
              </a:ext>
            </a:extLst>
          </p:cNvPr>
          <p:cNvGrpSpPr/>
          <p:nvPr/>
        </p:nvGrpSpPr>
        <p:grpSpPr>
          <a:xfrm>
            <a:off x="4869848" y="2601561"/>
            <a:ext cx="3049545" cy="3170488"/>
            <a:chOff x="4869848" y="2601561"/>
            <a:chExt cx="3049545" cy="3170488"/>
          </a:xfrm>
        </p:grpSpPr>
        <p:pic>
          <p:nvPicPr>
            <p:cNvPr id="6" name="Picture 2" descr="Konstantin Eduardovich Tsiolkovsky – Wikipedia tiếng Việt">
              <a:extLst>
                <a:ext uri="{FF2B5EF4-FFF2-40B4-BE49-F238E27FC236}">
                  <a16:creationId xmlns:a16="http://schemas.microsoft.com/office/drawing/2014/main" xmlns="" id="{550E428E-B590-2508-9B1C-4E524B68C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844" y="2601561"/>
              <a:ext cx="2095500" cy="2743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xmlns="" id="{299A0890-A8F4-CDFA-5A9D-B0726E1D5A2A}"/>
                </a:ext>
              </a:extLst>
            </p:cNvPr>
            <p:cNvGrpSpPr/>
            <p:nvPr/>
          </p:nvGrpSpPr>
          <p:grpSpPr>
            <a:xfrm>
              <a:off x="4869848" y="5187274"/>
              <a:ext cx="3049545" cy="584775"/>
              <a:chOff x="4869848" y="5187274"/>
              <a:chExt cx="3049545" cy="584775"/>
            </a:xfrm>
          </p:grpSpPr>
          <p:sp>
            <p:nvSpPr>
              <p:cNvPr id="8" name="Rectangle: Rounded Corners 7">
                <a:extLst>
                  <a:ext uri="{FF2B5EF4-FFF2-40B4-BE49-F238E27FC236}">
                    <a16:creationId xmlns:a16="http://schemas.microsoft.com/office/drawing/2014/main" xmlns="" id="{1B8F6678-2E1C-D043-0B91-595269C20160}"/>
                  </a:ext>
                </a:extLst>
              </p:cNvPr>
              <p:cNvSpPr/>
              <p:nvPr/>
            </p:nvSpPr>
            <p:spPr>
              <a:xfrm>
                <a:off x="4869848" y="5187274"/>
                <a:ext cx="2493491" cy="561429"/>
              </a:xfrm>
              <a:prstGeom prst="round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7AF88E49-3D64-CA2F-FF9E-FF68DC0AEF86}"/>
                  </a:ext>
                </a:extLst>
              </p:cNvPr>
              <p:cNvSpPr txBox="1"/>
              <p:nvPr/>
            </p:nvSpPr>
            <p:spPr>
              <a:xfrm>
                <a:off x="4879632" y="5187274"/>
                <a:ext cx="3039761" cy="584775"/>
              </a:xfrm>
              <a:prstGeom prst="rect">
                <a:avLst/>
              </a:prstGeom>
              <a:noFill/>
            </p:spPr>
            <p:txBody>
              <a:bodyPr wrap="square" rtlCol="0">
                <a:spAutoFit/>
              </a:bodyPr>
              <a:lstStyle/>
              <a:p>
                <a:r>
                  <a:rPr lang="en-US" sz="3200" b="1"/>
                  <a:t>Xi-ôn-cốp-xki</a:t>
                </a:r>
              </a:p>
            </p:txBody>
          </p:sp>
        </p:grpSp>
      </p:grpSp>
      <p:grpSp>
        <p:nvGrpSpPr>
          <p:cNvPr id="17" name="Group 16">
            <a:extLst>
              <a:ext uri="{FF2B5EF4-FFF2-40B4-BE49-F238E27FC236}">
                <a16:creationId xmlns:a16="http://schemas.microsoft.com/office/drawing/2014/main" xmlns="" id="{6A27AC0B-B6CD-3737-D5B6-603978E0B44D}"/>
              </a:ext>
            </a:extLst>
          </p:cNvPr>
          <p:cNvGrpSpPr/>
          <p:nvPr/>
        </p:nvGrpSpPr>
        <p:grpSpPr>
          <a:xfrm>
            <a:off x="1404834" y="2601561"/>
            <a:ext cx="3184710" cy="3193160"/>
            <a:chOff x="1404834" y="2601561"/>
            <a:chExt cx="3184710" cy="3193160"/>
          </a:xfrm>
        </p:grpSpPr>
        <p:pic>
          <p:nvPicPr>
            <p:cNvPr id="2052" name="Picture 4" descr="Nhà phát minh Thomas Edison">
              <a:extLst>
                <a:ext uri="{FF2B5EF4-FFF2-40B4-BE49-F238E27FC236}">
                  <a16:creationId xmlns:a16="http://schemas.microsoft.com/office/drawing/2014/main" xmlns="" id="{61554D8A-42A5-CB1D-6CC2-9F6C0E945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4405" y="2601561"/>
              <a:ext cx="2092001" cy="26777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B66D4C5-3BC2-89E6-1E9A-C152C999F4CB}"/>
                </a:ext>
              </a:extLst>
            </p:cNvPr>
            <p:cNvGrpSpPr/>
            <p:nvPr/>
          </p:nvGrpSpPr>
          <p:grpSpPr>
            <a:xfrm>
              <a:off x="1404834" y="5187274"/>
              <a:ext cx="3184710" cy="607447"/>
              <a:chOff x="4869848" y="5187274"/>
              <a:chExt cx="3184710" cy="607447"/>
            </a:xfrm>
          </p:grpSpPr>
          <p:sp>
            <p:nvSpPr>
              <p:cNvPr id="12" name="Rectangle: Rounded Corners 11">
                <a:extLst>
                  <a:ext uri="{FF2B5EF4-FFF2-40B4-BE49-F238E27FC236}">
                    <a16:creationId xmlns:a16="http://schemas.microsoft.com/office/drawing/2014/main" xmlns="" id="{10EA3492-511D-13A5-CB5F-2C53089E8AF8}"/>
                  </a:ext>
                </a:extLst>
              </p:cNvPr>
              <p:cNvSpPr/>
              <p:nvPr/>
            </p:nvSpPr>
            <p:spPr>
              <a:xfrm>
                <a:off x="4869848" y="5187274"/>
                <a:ext cx="2493491" cy="561429"/>
              </a:xfrm>
              <a:prstGeom prst="round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631B08D9-7D9A-9072-7EB2-70A8099512DB}"/>
                  </a:ext>
                </a:extLst>
              </p:cNvPr>
              <p:cNvSpPr txBox="1"/>
              <p:nvPr/>
            </p:nvSpPr>
            <p:spPr>
              <a:xfrm>
                <a:off x="5014797" y="5209946"/>
                <a:ext cx="3039761" cy="584775"/>
              </a:xfrm>
              <a:prstGeom prst="rect">
                <a:avLst/>
              </a:prstGeom>
              <a:noFill/>
            </p:spPr>
            <p:txBody>
              <a:bodyPr wrap="square" rtlCol="0">
                <a:spAutoFit/>
              </a:bodyPr>
              <a:lstStyle/>
              <a:p>
                <a:r>
                  <a:rPr lang="en-US" sz="3200" b="1"/>
                  <a:t>Ê – đi - sơn</a:t>
                </a:r>
              </a:p>
            </p:txBody>
          </p:sp>
        </p:grpSp>
      </p:grpSp>
      <p:grpSp>
        <p:nvGrpSpPr>
          <p:cNvPr id="18" name="Group 17">
            <a:extLst>
              <a:ext uri="{FF2B5EF4-FFF2-40B4-BE49-F238E27FC236}">
                <a16:creationId xmlns:a16="http://schemas.microsoft.com/office/drawing/2014/main" xmlns="" id="{86A84ADB-31A3-B91E-2AB2-82ABF47A2592}"/>
              </a:ext>
            </a:extLst>
          </p:cNvPr>
          <p:cNvGrpSpPr/>
          <p:nvPr/>
        </p:nvGrpSpPr>
        <p:grpSpPr>
          <a:xfrm>
            <a:off x="8273646" y="2509513"/>
            <a:ext cx="3039761" cy="3262536"/>
            <a:chOff x="8273646" y="2509513"/>
            <a:chExt cx="3039761" cy="3262536"/>
          </a:xfrm>
        </p:grpSpPr>
        <p:pic>
          <p:nvPicPr>
            <p:cNvPr id="2054" name="Picture 6" descr="8 điều ít biết về thiên tài &quot;lập dị&quot; Albert Einstein | Báo Dân trí">
              <a:extLst>
                <a:ext uri="{FF2B5EF4-FFF2-40B4-BE49-F238E27FC236}">
                  <a16:creationId xmlns:a16="http://schemas.microsoft.com/office/drawing/2014/main" xmlns="" id="{4A0475D0-8707-D5FA-1399-9BA2BD5786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0013" y="2509513"/>
              <a:ext cx="1927025" cy="26777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9E794227-09F5-EBDC-9ECD-4860C8A02F3A}"/>
                </a:ext>
              </a:extLst>
            </p:cNvPr>
            <p:cNvGrpSpPr/>
            <p:nvPr/>
          </p:nvGrpSpPr>
          <p:grpSpPr>
            <a:xfrm>
              <a:off x="8273646" y="5071880"/>
              <a:ext cx="3039761" cy="700169"/>
              <a:chOff x="4596712" y="5187274"/>
              <a:chExt cx="3039761" cy="700169"/>
            </a:xfrm>
          </p:grpSpPr>
          <p:sp>
            <p:nvSpPr>
              <p:cNvPr id="15" name="Rectangle: Rounded Corners 14">
                <a:extLst>
                  <a:ext uri="{FF2B5EF4-FFF2-40B4-BE49-F238E27FC236}">
                    <a16:creationId xmlns:a16="http://schemas.microsoft.com/office/drawing/2014/main" xmlns="" id="{43FCCEE3-E86B-B827-AB33-2F5F099EE879}"/>
                  </a:ext>
                </a:extLst>
              </p:cNvPr>
              <p:cNvSpPr/>
              <p:nvPr/>
            </p:nvSpPr>
            <p:spPr>
              <a:xfrm>
                <a:off x="4869848" y="5187274"/>
                <a:ext cx="2493491" cy="561429"/>
              </a:xfrm>
              <a:prstGeom prst="roundRect">
                <a:avLst/>
              </a:prstGeom>
              <a:solidFill>
                <a:schemeClr val="accent4">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xmlns="" id="{734DDD16-C5D9-0C6F-5DB1-8DFF3069C636}"/>
                  </a:ext>
                </a:extLst>
              </p:cNvPr>
              <p:cNvSpPr txBox="1"/>
              <p:nvPr/>
            </p:nvSpPr>
            <p:spPr>
              <a:xfrm>
                <a:off x="4596712" y="5302668"/>
                <a:ext cx="3039761" cy="584775"/>
              </a:xfrm>
              <a:prstGeom prst="rect">
                <a:avLst/>
              </a:prstGeom>
              <a:noFill/>
            </p:spPr>
            <p:txBody>
              <a:bodyPr wrap="square" rtlCol="0">
                <a:spAutoFit/>
              </a:bodyPr>
              <a:lstStyle/>
              <a:p>
                <a:pPr algn="ctr"/>
                <a:r>
                  <a:rPr lang="en-US" sz="3200" b="1"/>
                  <a:t>Anh - xtanh</a:t>
                </a:r>
              </a:p>
            </p:txBody>
          </p:sp>
        </p:grpSp>
      </p:grpSp>
    </p:spTree>
    <p:extLst>
      <p:ext uri="{BB962C8B-B14F-4D97-AF65-F5344CB8AC3E}">
        <p14:creationId xmlns:p14="http://schemas.microsoft.com/office/powerpoint/2010/main" val="176291071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F5F15D-E436-4598-D52A-73292BADCF3A}"/>
              </a:ext>
            </a:extLst>
          </p:cNvPr>
          <p:cNvSpPr/>
          <p:nvPr/>
        </p:nvSpPr>
        <p:spPr>
          <a:xfrm>
            <a:off x="518984" y="395416"/>
            <a:ext cx="11195221" cy="6030098"/>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113FD17-A3DE-82FD-511D-24224B8183FC}"/>
              </a:ext>
            </a:extLst>
          </p:cNvPr>
          <p:cNvSpPr txBox="1"/>
          <p:nvPr/>
        </p:nvSpPr>
        <p:spPr>
          <a:xfrm>
            <a:off x="518983" y="420485"/>
            <a:ext cx="11195220" cy="1323439"/>
          </a:xfrm>
          <a:prstGeom prst="rect">
            <a:avLst/>
          </a:prstGeom>
          <a:noFill/>
        </p:spPr>
        <p:txBody>
          <a:bodyPr wrap="square" rtlCol="0">
            <a:spAutoFit/>
          </a:bodyPr>
          <a:lstStyle/>
          <a:p>
            <a:pPr algn="ctr"/>
            <a:r>
              <a:rPr lang="en-US" sz="4000" b="1"/>
              <a:t>Kể tên một nhà khoa học hoặc nói những điều em biết về người đó.</a:t>
            </a:r>
          </a:p>
        </p:txBody>
      </p:sp>
      <p:grpSp>
        <p:nvGrpSpPr>
          <p:cNvPr id="24" name="Group 23">
            <a:extLst>
              <a:ext uri="{FF2B5EF4-FFF2-40B4-BE49-F238E27FC236}">
                <a16:creationId xmlns:a16="http://schemas.microsoft.com/office/drawing/2014/main" xmlns="" id="{B6AE50E2-E7A6-1408-7613-CE0116AE7EE8}"/>
              </a:ext>
            </a:extLst>
          </p:cNvPr>
          <p:cNvGrpSpPr/>
          <p:nvPr/>
        </p:nvGrpSpPr>
        <p:grpSpPr>
          <a:xfrm>
            <a:off x="1084820" y="2499475"/>
            <a:ext cx="3396821" cy="3170488"/>
            <a:chOff x="1084820" y="2499475"/>
            <a:chExt cx="3396821" cy="3170488"/>
          </a:xfrm>
        </p:grpSpPr>
        <p:sp>
          <p:nvSpPr>
            <p:cNvPr id="3" name="Oval 2">
              <a:extLst>
                <a:ext uri="{FF2B5EF4-FFF2-40B4-BE49-F238E27FC236}">
                  <a16:creationId xmlns:a16="http://schemas.microsoft.com/office/drawing/2014/main" xmlns="" id="{0112856B-C5A7-A9C3-31BB-0999C72EF187}"/>
                </a:ext>
              </a:extLst>
            </p:cNvPr>
            <p:cNvSpPr/>
            <p:nvPr/>
          </p:nvSpPr>
          <p:spPr>
            <a:xfrm>
              <a:off x="1084820" y="2499475"/>
              <a:ext cx="3396821" cy="3170488"/>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xmlns="" id="{61143D79-3125-8F25-F3B4-BAD56DC94117}"/>
                </a:ext>
              </a:extLst>
            </p:cNvPr>
            <p:cNvSpPr txBox="1"/>
            <p:nvPr/>
          </p:nvSpPr>
          <p:spPr>
            <a:xfrm>
              <a:off x="1577227" y="3086934"/>
              <a:ext cx="2553987" cy="584775"/>
            </a:xfrm>
            <a:prstGeom prst="rect">
              <a:avLst/>
            </a:prstGeom>
            <a:noFill/>
          </p:spPr>
          <p:txBody>
            <a:bodyPr wrap="square" rtlCol="0">
              <a:spAutoFit/>
            </a:bodyPr>
            <a:lstStyle/>
            <a:p>
              <a:r>
                <a:rPr lang="en-US" sz="3200"/>
                <a:t>1857 - 1935</a:t>
              </a:r>
            </a:p>
          </p:txBody>
        </p:sp>
        <p:sp>
          <p:nvSpPr>
            <p:cNvPr id="22" name="TextBox 21">
              <a:extLst>
                <a:ext uri="{FF2B5EF4-FFF2-40B4-BE49-F238E27FC236}">
                  <a16:creationId xmlns:a16="http://schemas.microsoft.com/office/drawing/2014/main" xmlns="" id="{C9596904-97DF-F92D-888D-1C4AE39488E3}"/>
                </a:ext>
              </a:extLst>
            </p:cNvPr>
            <p:cNvSpPr txBox="1"/>
            <p:nvPr/>
          </p:nvSpPr>
          <p:spPr>
            <a:xfrm>
              <a:off x="1572364" y="3888651"/>
              <a:ext cx="2466913" cy="1077218"/>
            </a:xfrm>
            <a:prstGeom prst="rect">
              <a:avLst/>
            </a:prstGeom>
            <a:noFill/>
          </p:spPr>
          <p:txBody>
            <a:bodyPr wrap="square" rtlCol="0">
              <a:spAutoFit/>
            </a:bodyPr>
            <a:lstStyle/>
            <a:p>
              <a:r>
                <a:rPr lang="en-US" sz="3200"/>
                <a:t>Nhà khoa học nước Nga</a:t>
              </a:r>
            </a:p>
          </p:txBody>
        </p:sp>
      </p:grpSp>
      <p:grpSp>
        <p:nvGrpSpPr>
          <p:cNvPr id="25" name="Group 24">
            <a:extLst>
              <a:ext uri="{FF2B5EF4-FFF2-40B4-BE49-F238E27FC236}">
                <a16:creationId xmlns:a16="http://schemas.microsoft.com/office/drawing/2014/main" xmlns="" id="{F6E7321F-BBD4-B1AF-3021-7B01E6EED681}"/>
              </a:ext>
            </a:extLst>
          </p:cNvPr>
          <p:cNvGrpSpPr/>
          <p:nvPr/>
        </p:nvGrpSpPr>
        <p:grpSpPr>
          <a:xfrm>
            <a:off x="7710359" y="2578215"/>
            <a:ext cx="3396821" cy="3170488"/>
            <a:chOff x="7710359" y="2578215"/>
            <a:chExt cx="3396821" cy="3170488"/>
          </a:xfrm>
        </p:grpSpPr>
        <p:sp>
          <p:nvSpPr>
            <p:cNvPr id="7" name="Oval 6">
              <a:extLst>
                <a:ext uri="{FF2B5EF4-FFF2-40B4-BE49-F238E27FC236}">
                  <a16:creationId xmlns:a16="http://schemas.microsoft.com/office/drawing/2014/main" xmlns="" id="{C5FE0044-1E11-E0D9-7071-8673C43002B0}"/>
                </a:ext>
              </a:extLst>
            </p:cNvPr>
            <p:cNvSpPr/>
            <p:nvPr/>
          </p:nvSpPr>
          <p:spPr>
            <a:xfrm>
              <a:off x="7710359" y="2578215"/>
              <a:ext cx="3396821" cy="3170488"/>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xmlns="" id="{FA197827-B9BC-147D-A13E-A2D42C9D79E3}"/>
                </a:ext>
              </a:extLst>
            </p:cNvPr>
            <p:cNvSpPr txBox="1"/>
            <p:nvPr/>
          </p:nvSpPr>
          <p:spPr>
            <a:xfrm>
              <a:off x="7832448" y="3299889"/>
              <a:ext cx="3176330" cy="1569660"/>
            </a:xfrm>
            <a:prstGeom prst="rect">
              <a:avLst/>
            </a:prstGeom>
            <a:noFill/>
          </p:spPr>
          <p:txBody>
            <a:bodyPr wrap="square" rtlCol="0">
              <a:spAutoFit/>
            </a:bodyPr>
            <a:lstStyle/>
            <a:p>
              <a:pPr algn="ctr"/>
              <a:r>
                <a:rPr lang="en-US" sz="3200"/>
                <a:t>Sáng lập lí thuyết về ngành vũ trụ học hiện đại.</a:t>
              </a:r>
            </a:p>
          </p:txBody>
        </p:sp>
      </p:grpSp>
      <p:grpSp>
        <p:nvGrpSpPr>
          <p:cNvPr id="19" name="Group 18">
            <a:extLst>
              <a:ext uri="{FF2B5EF4-FFF2-40B4-BE49-F238E27FC236}">
                <a16:creationId xmlns:a16="http://schemas.microsoft.com/office/drawing/2014/main" xmlns="" id="{01B02B36-4CF5-0317-CD48-E7A2CBFD52F4}"/>
              </a:ext>
            </a:extLst>
          </p:cNvPr>
          <p:cNvGrpSpPr/>
          <p:nvPr/>
        </p:nvGrpSpPr>
        <p:grpSpPr>
          <a:xfrm>
            <a:off x="4220218" y="1647515"/>
            <a:ext cx="3792751" cy="4965056"/>
            <a:chOff x="4337994" y="1616750"/>
            <a:chExt cx="3792751" cy="4965056"/>
          </a:xfrm>
        </p:grpSpPr>
        <p:pic>
          <p:nvPicPr>
            <p:cNvPr id="6" name="Picture 2" descr="Konstantin Eduardovich Tsiolkovsky – Wikipedia tiếng Việt">
              <a:extLst>
                <a:ext uri="{FF2B5EF4-FFF2-40B4-BE49-F238E27FC236}">
                  <a16:creationId xmlns:a16="http://schemas.microsoft.com/office/drawing/2014/main" xmlns="" id="{550E428E-B590-2508-9B1C-4E524B68C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994" y="1616750"/>
              <a:ext cx="3792751" cy="4965056"/>
            </a:xfrm>
            <a:prstGeom prst="ellipse">
              <a:avLst/>
            </a:prstGeom>
            <a:ln>
              <a:noFill/>
            </a:ln>
            <a:effectLst>
              <a:outerShdw blurRad="63500" sx="102000" sy="102000" algn="ctr" rotWithShape="0">
                <a:prstClr val="black">
                  <a:alpha val="40000"/>
                </a:prstClr>
              </a:outerShdw>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7AF88E49-3D64-CA2F-FF9E-FF68DC0AEF86}"/>
                </a:ext>
              </a:extLst>
            </p:cNvPr>
            <p:cNvSpPr txBox="1"/>
            <p:nvPr/>
          </p:nvSpPr>
          <p:spPr>
            <a:xfrm>
              <a:off x="5008865" y="5377575"/>
              <a:ext cx="3039761" cy="584775"/>
            </a:xfrm>
            <a:prstGeom prst="rect">
              <a:avLst/>
            </a:prstGeom>
            <a:noFill/>
          </p:spPr>
          <p:txBody>
            <a:bodyPr wrap="square" rtlCol="0">
              <a:spAutoFit/>
            </a:bodyPr>
            <a:lstStyle/>
            <a:p>
              <a:r>
                <a:rPr lang="en-US" sz="3200" b="1"/>
                <a:t>Xi-ôn-cốp-xki</a:t>
              </a:r>
            </a:p>
          </p:txBody>
        </p:sp>
      </p:grpSp>
    </p:spTree>
    <p:extLst>
      <p:ext uri="{BB962C8B-B14F-4D97-AF65-F5344CB8AC3E}">
        <p14:creationId xmlns:p14="http://schemas.microsoft.com/office/powerpoint/2010/main" val="14632708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2000" fill="hold" nodeType="with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53" presetClass="entr" presetSubtype="16" fill="hold" nodeType="withEffect">
                                  <p:stCondLst>
                                    <p:cond delay="750"/>
                                  </p:stCondLst>
                                  <p:childTnLst>
                                    <p:set>
                                      <p:cBhvr>
                                        <p:cTn id="9" dur="1" fill="hold">
                                          <p:stCondLst>
                                            <p:cond delay="0"/>
                                          </p:stCondLst>
                                        </p:cTn>
                                        <p:tgtEl>
                                          <p:spTgt spid="24"/>
                                        </p:tgtEl>
                                        <p:attrNameLst>
                                          <p:attrName>style.visibility</p:attrName>
                                        </p:attrNameLst>
                                      </p:cBhvr>
                                      <p:to>
                                        <p:strVal val="visible"/>
                                      </p:to>
                                    </p:set>
                                    <p:anim calcmode="lin" valueType="num">
                                      <p:cBhvr>
                                        <p:cTn id="10" dur="500" fill="hold"/>
                                        <p:tgtEl>
                                          <p:spTgt spid="24"/>
                                        </p:tgtEl>
                                        <p:attrNameLst>
                                          <p:attrName>ppt_w</p:attrName>
                                        </p:attrNameLst>
                                      </p:cBhvr>
                                      <p:tavLst>
                                        <p:tav tm="0">
                                          <p:val>
                                            <p:fltVal val="0"/>
                                          </p:val>
                                        </p:tav>
                                        <p:tav tm="100000">
                                          <p:val>
                                            <p:strVal val="#ppt_w"/>
                                          </p:val>
                                        </p:tav>
                                      </p:tavLst>
                                    </p:anim>
                                    <p:anim calcmode="lin" valueType="num">
                                      <p:cBhvr>
                                        <p:cTn id="11" dur="500" fill="hold"/>
                                        <p:tgtEl>
                                          <p:spTgt spid="24"/>
                                        </p:tgtEl>
                                        <p:attrNameLst>
                                          <p:attrName>ppt_h</p:attrName>
                                        </p:attrNameLst>
                                      </p:cBhvr>
                                      <p:tavLst>
                                        <p:tav tm="0">
                                          <p:val>
                                            <p:fltVal val="0"/>
                                          </p:val>
                                        </p:tav>
                                        <p:tav tm="100000">
                                          <p:val>
                                            <p:strVal val="#ppt_h"/>
                                          </p:val>
                                        </p:tav>
                                      </p:tavLst>
                                    </p:anim>
                                    <p:animEffect transition="in" filter="fade">
                                      <p:cBhvr>
                                        <p:cTn id="12" dur="500"/>
                                        <p:tgtEl>
                                          <p:spTgt spid="24"/>
                                        </p:tgtEl>
                                      </p:cBhvr>
                                    </p:animEffect>
                                  </p:childTnLst>
                                </p:cTn>
                              </p:par>
                              <p:par>
                                <p:cTn id="13" presetID="53" presetClass="entr" presetSubtype="16" fill="hold" nodeType="withEffect">
                                  <p:stCondLst>
                                    <p:cond delay="75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F5F15D-E436-4598-D52A-73292BADCF3A}"/>
              </a:ext>
            </a:extLst>
          </p:cNvPr>
          <p:cNvSpPr/>
          <p:nvPr/>
        </p:nvSpPr>
        <p:spPr>
          <a:xfrm>
            <a:off x="518984" y="395416"/>
            <a:ext cx="11195221" cy="6030098"/>
          </a:xfrm>
          <a:prstGeom prst="roundRect">
            <a:avLst>
              <a:gd name="adj" fmla="val 97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B113FD17-A3DE-82FD-511D-24224B8183FC}"/>
              </a:ext>
            </a:extLst>
          </p:cNvPr>
          <p:cNvSpPr txBox="1"/>
          <p:nvPr/>
        </p:nvSpPr>
        <p:spPr>
          <a:xfrm>
            <a:off x="1084820" y="449690"/>
            <a:ext cx="11195220" cy="707886"/>
          </a:xfrm>
          <a:prstGeom prst="rect">
            <a:avLst/>
          </a:prstGeom>
          <a:noFill/>
        </p:spPr>
        <p:txBody>
          <a:bodyPr wrap="square" rtlCol="0">
            <a:spAutoFit/>
          </a:bodyPr>
          <a:lstStyle/>
          <a:p>
            <a:r>
              <a:rPr lang="en-US" sz="4000" b="1">
                <a:solidFill>
                  <a:srgbClr val="FF0000"/>
                </a:solidFill>
              </a:rPr>
              <a:t>1. Nghe kể chuyện</a:t>
            </a:r>
          </a:p>
        </p:txBody>
      </p:sp>
      <p:sp>
        <p:nvSpPr>
          <p:cNvPr id="2" name="TextBox 1">
            <a:extLst>
              <a:ext uri="{FF2B5EF4-FFF2-40B4-BE49-F238E27FC236}">
                <a16:creationId xmlns:a16="http://schemas.microsoft.com/office/drawing/2014/main" xmlns="" id="{D57A5F81-D025-F1AA-6964-5CF699057690}"/>
              </a:ext>
            </a:extLst>
          </p:cNvPr>
          <p:cNvSpPr txBox="1"/>
          <p:nvPr/>
        </p:nvSpPr>
        <p:spPr>
          <a:xfrm>
            <a:off x="2567630" y="991093"/>
            <a:ext cx="8229600" cy="1015663"/>
          </a:xfrm>
          <a:prstGeom prst="rect">
            <a:avLst/>
          </a:prstGeom>
          <a:noFill/>
        </p:spPr>
        <p:txBody>
          <a:bodyPr wrap="square" rtlCol="0">
            <a:spAutoFit/>
          </a:bodyPr>
          <a:lstStyle/>
          <a:p>
            <a:r>
              <a:rPr lang="en-US" sz="6000">
                <a:solidFill>
                  <a:srgbClr val="0070C0"/>
                </a:solidFill>
                <a:latin typeface="UTM Edwardian" panose="02040603050506020204" pitchFamily="18" charset="0"/>
              </a:rPr>
              <a:t>Người tìm đường lên các vì sao</a:t>
            </a:r>
          </a:p>
        </p:txBody>
      </p:sp>
      <p:sp>
        <p:nvSpPr>
          <p:cNvPr id="11" name="TextBox 10">
            <a:extLst>
              <a:ext uri="{FF2B5EF4-FFF2-40B4-BE49-F238E27FC236}">
                <a16:creationId xmlns:a16="http://schemas.microsoft.com/office/drawing/2014/main" xmlns="" id="{FE9B8315-10B0-3027-CC9D-74A23C5888B6}"/>
              </a:ext>
            </a:extLst>
          </p:cNvPr>
          <p:cNvSpPr txBox="1"/>
          <p:nvPr/>
        </p:nvSpPr>
        <p:spPr>
          <a:xfrm>
            <a:off x="587974" y="1866447"/>
            <a:ext cx="11085042" cy="2825389"/>
          </a:xfrm>
          <a:prstGeom prst="rect">
            <a:avLst/>
          </a:prstGeom>
          <a:noFill/>
        </p:spPr>
        <p:txBody>
          <a:bodyPr wrap="square" rtlCol="0">
            <a:spAutoFit/>
          </a:bodyPr>
          <a:lstStyle/>
          <a:p>
            <a:pPr algn="just">
              <a:lnSpc>
                <a:spcPct val="120000"/>
              </a:lnSpc>
            </a:pPr>
            <a:r>
              <a:rPr lang="en-US" sz="3000"/>
              <a:t>	Từ nhỏ, Xi-ôn-cốp-xki đã mơ ước được bay lên bầu trời. Có lần, ông dại dột nhảy qua cửa sổ để bay theo những cánh chim. Kết quả, ông bị ngã gãy chân. Nhưng rủi ro làm nảy ra trong đầu óc non nớt của ông lúc bấy giờ một câu hỏi: “Vì sao quả bóng không có cánh mà vẫn bay được?”.</a:t>
            </a:r>
          </a:p>
        </p:txBody>
      </p:sp>
      <p:sp>
        <p:nvSpPr>
          <p:cNvPr id="14" name="TextBox 13">
            <a:extLst>
              <a:ext uri="{FF2B5EF4-FFF2-40B4-BE49-F238E27FC236}">
                <a16:creationId xmlns:a16="http://schemas.microsoft.com/office/drawing/2014/main" xmlns="" id="{086A9B03-78E3-06C6-C85B-0A83C5666117}"/>
              </a:ext>
            </a:extLst>
          </p:cNvPr>
          <p:cNvSpPr txBox="1"/>
          <p:nvPr/>
        </p:nvSpPr>
        <p:spPr>
          <a:xfrm>
            <a:off x="574073" y="4601320"/>
            <a:ext cx="11085042" cy="1717393"/>
          </a:xfrm>
          <a:prstGeom prst="rect">
            <a:avLst/>
          </a:prstGeom>
          <a:noFill/>
        </p:spPr>
        <p:txBody>
          <a:bodyPr wrap="square" rtlCol="0">
            <a:spAutoFit/>
          </a:bodyPr>
          <a:lstStyle/>
          <a:p>
            <a:pPr algn="just">
              <a:lnSpc>
                <a:spcPct val="120000"/>
              </a:lnSpc>
            </a:pPr>
            <a:r>
              <a:rPr lang="en-US" sz="3000"/>
              <a:t>	Để tìm điều bí mật đó, Xi-ôn-cốp-xki đọc không biết bao nhiêu là sách. Nghĩ ra điều gì, ông lại hì hục làm thí nghiệm, có khi đến hàng trăm lần.</a:t>
            </a:r>
          </a:p>
        </p:txBody>
      </p:sp>
    </p:spTree>
    <p:extLst>
      <p:ext uri="{BB962C8B-B14F-4D97-AF65-F5344CB8AC3E}">
        <p14:creationId xmlns:p14="http://schemas.microsoft.com/office/powerpoint/2010/main" val="249747291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F5F15D-E436-4598-D52A-73292BADCF3A}"/>
              </a:ext>
            </a:extLst>
          </p:cNvPr>
          <p:cNvSpPr/>
          <p:nvPr/>
        </p:nvSpPr>
        <p:spPr>
          <a:xfrm>
            <a:off x="518984" y="395416"/>
            <a:ext cx="11195221" cy="6030098"/>
          </a:xfrm>
          <a:prstGeom prst="roundRect">
            <a:avLst>
              <a:gd name="adj" fmla="val 97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FE9B8315-10B0-3027-CC9D-74A23C5888B6}"/>
              </a:ext>
            </a:extLst>
          </p:cNvPr>
          <p:cNvSpPr txBox="1"/>
          <p:nvPr/>
        </p:nvSpPr>
        <p:spPr>
          <a:xfrm>
            <a:off x="629163" y="383059"/>
            <a:ext cx="11085042" cy="6149376"/>
          </a:xfrm>
          <a:prstGeom prst="rect">
            <a:avLst/>
          </a:prstGeom>
          <a:noFill/>
        </p:spPr>
        <p:txBody>
          <a:bodyPr wrap="square" rtlCol="0">
            <a:spAutoFit/>
          </a:bodyPr>
          <a:lstStyle/>
          <a:p>
            <a:pPr algn="just">
              <a:lnSpc>
                <a:spcPct val="120000"/>
              </a:lnSpc>
            </a:pPr>
            <a:r>
              <a:rPr lang="en-US" sz="3000"/>
              <a:t>	Có người bạn hỏi:</a:t>
            </a:r>
          </a:p>
          <a:p>
            <a:pPr algn="just">
              <a:lnSpc>
                <a:spcPct val="120000"/>
              </a:lnSpc>
            </a:pPr>
            <a:r>
              <a:rPr lang="en-US" sz="3000"/>
              <a:t>	- Cậu làm thế nào mà mua được nhiều sách và dụng cụ thí nghiệm như thế?</a:t>
            </a:r>
          </a:p>
          <a:p>
            <a:pPr algn="just">
              <a:lnSpc>
                <a:spcPct val="120000"/>
              </a:lnSpc>
            </a:pPr>
            <a:r>
              <a:rPr lang="en-US" sz="3000"/>
              <a:t>	Xi-ôn-cốp-xki cười:</a:t>
            </a:r>
          </a:p>
          <a:p>
            <a:pPr algn="just">
              <a:lnSpc>
                <a:spcPct val="120000"/>
              </a:lnSpc>
            </a:pPr>
            <a:r>
              <a:rPr lang="en-US" sz="3000"/>
              <a:t>	- Có gì đâu, mình chỉ tiết kiệm thôi.</a:t>
            </a:r>
          </a:p>
          <a:p>
            <a:pPr algn="just">
              <a:lnSpc>
                <a:spcPct val="120000"/>
              </a:lnSpc>
            </a:pPr>
            <a:r>
              <a:rPr lang="en-US" sz="3000"/>
              <a:t>	Đúng là quanh năm ông chỉ ăn bánh mì suông. Qua nhiều lần thí nghiệm, ông đã tìm ra cách chế khí cầu bay bằng kim loại. Sa hoàng chưa tin nên không ủng hộ. Không nản chí, ông tiếp tục đi sâu vào lí thuyết bay trong không gian. Được gợi ý từ chiếc pháo thăng thiên, sau này, ông đã thiết kế thành công tên lửa nhiều tầng, trở thành một phương tiện bay tới các vì sao.</a:t>
            </a:r>
          </a:p>
        </p:txBody>
      </p:sp>
    </p:spTree>
    <p:extLst>
      <p:ext uri="{BB962C8B-B14F-4D97-AF65-F5344CB8AC3E}">
        <p14:creationId xmlns:p14="http://schemas.microsoft.com/office/powerpoint/2010/main" val="152381965"/>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88F5F15D-E436-4598-D52A-73292BADCF3A}"/>
              </a:ext>
            </a:extLst>
          </p:cNvPr>
          <p:cNvSpPr/>
          <p:nvPr/>
        </p:nvSpPr>
        <p:spPr>
          <a:xfrm>
            <a:off x="518984" y="395416"/>
            <a:ext cx="11195221" cy="2271391"/>
          </a:xfrm>
          <a:prstGeom prst="roundRect">
            <a:avLst>
              <a:gd name="adj" fmla="val 97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FE9B8315-10B0-3027-CC9D-74A23C5888B6}"/>
              </a:ext>
            </a:extLst>
          </p:cNvPr>
          <p:cNvSpPr txBox="1"/>
          <p:nvPr/>
        </p:nvSpPr>
        <p:spPr>
          <a:xfrm>
            <a:off x="629163" y="395416"/>
            <a:ext cx="11085042" cy="2271391"/>
          </a:xfrm>
          <a:prstGeom prst="rect">
            <a:avLst/>
          </a:prstGeom>
          <a:noFill/>
        </p:spPr>
        <p:txBody>
          <a:bodyPr wrap="square" rtlCol="0">
            <a:spAutoFit/>
          </a:bodyPr>
          <a:lstStyle/>
          <a:p>
            <a:pPr algn="just">
              <a:lnSpc>
                <a:spcPct val="120000"/>
              </a:lnSpc>
            </a:pPr>
            <a:r>
              <a:rPr lang="en-US" sz="3000"/>
              <a:t>	Hơn bốn mươi năm khổ công nghiên cứu, tìm tòi, Xi-ôn-cốp-xki đã thực hiện được điều ông hằng tâm niệm: “Các vì sao không phải để tôn thờ mà để chinh phục.”</a:t>
            </a:r>
          </a:p>
          <a:p>
            <a:pPr algn="r">
              <a:lnSpc>
                <a:spcPct val="120000"/>
              </a:lnSpc>
            </a:pPr>
            <a:r>
              <a:rPr lang="en-US" sz="3000" i="1"/>
              <a:t>Theo </a:t>
            </a:r>
            <a:r>
              <a:rPr lang="en-US" sz="3000"/>
              <a:t>Lê Nguyên Long – Phạm Ngọc Toàn</a:t>
            </a:r>
          </a:p>
        </p:txBody>
      </p:sp>
    </p:spTree>
    <p:extLst>
      <p:ext uri="{BB962C8B-B14F-4D97-AF65-F5344CB8AC3E}">
        <p14:creationId xmlns:p14="http://schemas.microsoft.com/office/powerpoint/2010/main" val="277936866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430596D3-178B-65A9-464A-3E1DBC200CB3}"/>
              </a:ext>
            </a:extLst>
          </p:cNvPr>
          <p:cNvSpPr/>
          <p:nvPr/>
        </p:nvSpPr>
        <p:spPr>
          <a:xfrm>
            <a:off x="518984" y="395416"/>
            <a:ext cx="11195221" cy="6030098"/>
          </a:xfrm>
          <a:prstGeom prst="roundRect">
            <a:avLst>
              <a:gd name="adj" fmla="val 9700"/>
            </a:avLst>
          </a:prstGeom>
          <a:solidFill>
            <a:schemeClr val="bg1">
              <a:alpha val="8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xmlns="" id="{B360C37D-4920-88EA-7048-CCAD3B1A02AE}"/>
              </a:ext>
            </a:extLst>
          </p:cNvPr>
          <p:cNvGrpSpPr/>
          <p:nvPr/>
        </p:nvGrpSpPr>
        <p:grpSpPr>
          <a:xfrm>
            <a:off x="0" y="593124"/>
            <a:ext cx="5659395" cy="1260390"/>
            <a:chOff x="0" y="593124"/>
            <a:chExt cx="5659395" cy="1260390"/>
          </a:xfrm>
          <a:solidFill>
            <a:schemeClr val="accent4">
              <a:lumMod val="20000"/>
              <a:lumOff val="80000"/>
            </a:schemeClr>
          </a:solidFill>
        </p:grpSpPr>
        <p:sp>
          <p:nvSpPr>
            <p:cNvPr id="2" name="Arrow: Pentagon 1">
              <a:extLst>
                <a:ext uri="{FF2B5EF4-FFF2-40B4-BE49-F238E27FC236}">
                  <a16:creationId xmlns:a16="http://schemas.microsoft.com/office/drawing/2014/main" xmlns="" id="{27F0BC75-46F9-9A62-B727-B1F12432DDEB}"/>
                </a:ext>
              </a:extLst>
            </p:cNvPr>
            <p:cNvSpPr/>
            <p:nvPr/>
          </p:nvSpPr>
          <p:spPr>
            <a:xfrm>
              <a:off x="0" y="593124"/>
              <a:ext cx="5659395" cy="1260390"/>
            </a:xfrm>
            <a:prstGeom prst="homePlat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6E64435B-B4E0-5FBE-1104-CACEB9DE53DE}"/>
                </a:ext>
              </a:extLst>
            </p:cNvPr>
            <p:cNvSpPr txBox="1"/>
            <p:nvPr/>
          </p:nvSpPr>
          <p:spPr>
            <a:xfrm>
              <a:off x="877329" y="715487"/>
              <a:ext cx="3904735" cy="1015663"/>
            </a:xfrm>
            <a:prstGeom prst="rect">
              <a:avLst/>
            </a:prstGeom>
            <a:grpFill/>
          </p:spPr>
          <p:txBody>
            <a:bodyPr wrap="square" rtlCol="0">
              <a:spAutoFit/>
            </a:bodyPr>
            <a:lstStyle/>
            <a:p>
              <a:r>
                <a:rPr lang="en-US" sz="6000" b="1"/>
                <a:t>Chú thích</a:t>
              </a:r>
            </a:p>
          </p:txBody>
        </p:sp>
      </p:grpSp>
      <p:grpSp>
        <p:nvGrpSpPr>
          <p:cNvPr id="4" name="Group 3">
            <a:extLst>
              <a:ext uri="{FF2B5EF4-FFF2-40B4-BE49-F238E27FC236}">
                <a16:creationId xmlns:a16="http://schemas.microsoft.com/office/drawing/2014/main" xmlns="" id="{D7B84C9C-45A3-AAE4-45C1-1732E1F81631}"/>
              </a:ext>
            </a:extLst>
          </p:cNvPr>
          <p:cNvGrpSpPr/>
          <p:nvPr/>
        </p:nvGrpSpPr>
        <p:grpSpPr>
          <a:xfrm>
            <a:off x="1940009" y="1975877"/>
            <a:ext cx="7821829" cy="2138238"/>
            <a:chOff x="1940009" y="1975877"/>
            <a:chExt cx="7821829" cy="2138238"/>
          </a:xfrm>
        </p:grpSpPr>
        <p:sp>
          <p:nvSpPr>
            <p:cNvPr id="6" name="Oval 5">
              <a:extLst>
                <a:ext uri="{FF2B5EF4-FFF2-40B4-BE49-F238E27FC236}">
                  <a16:creationId xmlns:a16="http://schemas.microsoft.com/office/drawing/2014/main" xmlns="" id="{34E84BB2-27FF-C955-797E-1280CAEAB546}"/>
                </a:ext>
              </a:extLst>
            </p:cNvPr>
            <p:cNvSpPr/>
            <p:nvPr/>
          </p:nvSpPr>
          <p:spPr>
            <a:xfrm>
              <a:off x="1940009" y="1975877"/>
              <a:ext cx="1779373" cy="1631092"/>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solidFill>
                    <a:sysClr val="windowText" lastClr="000000"/>
                  </a:solidFill>
                </a:rPr>
                <a:t>1</a:t>
              </a:r>
            </a:p>
          </p:txBody>
        </p:sp>
        <p:sp>
          <p:nvSpPr>
            <p:cNvPr id="8" name="TextBox 7">
              <a:extLst>
                <a:ext uri="{FF2B5EF4-FFF2-40B4-BE49-F238E27FC236}">
                  <a16:creationId xmlns:a16="http://schemas.microsoft.com/office/drawing/2014/main" xmlns="" id="{6D442A3E-30BC-6576-551A-7957C7B0E5E0}"/>
                </a:ext>
              </a:extLst>
            </p:cNvPr>
            <p:cNvSpPr txBox="1"/>
            <p:nvPr/>
          </p:nvSpPr>
          <p:spPr>
            <a:xfrm>
              <a:off x="4238366" y="2145092"/>
              <a:ext cx="2990335" cy="646331"/>
            </a:xfrm>
            <a:prstGeom prst="rect">
              <a:avLst/>
            </a:prstGeom>
            <a:noFill/>
          </p:spPr>
          <p:txBody>
            <a:bodyPr wrap="square" rtlCol="0">
              <a:spAutoFit/>
            </a:bodyPr>
            <a:lstStyle/>
            <a:p>
              <a:r>
                <a:rPr lang="en-US" sz="3600" i="1"/>
                <a:t>Khí cầu</a:t>
              </a:r>
            </a:p>
          </p:txBody>
        </p:sp>
        <p:cxnSp>
          <p:nvCxnSpPr>
            <p:cNvPr id="10" name="Straight Connector 9">
              <a:extLst>
                <a:ext uri="{FF2B5EF4-FFF2-40B4-BE49-F238E27FC236}">
                  <a16:creationId xmlns:a16="http://schemas.microsoft.com/office/drawing/2014/main" xmlns="" id="{FDBB3732-F232-12D2-1E3B-FF4DE5721C09}"/>
                </a:ext>
              </a:extLst>
            </p:cNvPr>
            <p:cNvCxnSpPr/>
            <p:nvPr/>
          </p:nvCxnSpPr>
          <p:spPr>
            <a:xfrm>
              <a:off x="3719382" y="2840850"/>
              <a:ext cx="4992129"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xmlns="" id="{3D8DF44D-26AB-00DA-8A72-A44D90667E7E}"/>
                </a:ext>
              </a:extLst>
            </p:cNvPr>
            <p:cNvSpPr txBox="1"/>
            <p:nvPr/>
          </p:nvSpPr>
          <p:spPr>
            <a:xfrm>
              <a:off x="3645239" y="2913786"/>
              <a:ext cx="6116599" cy="1200329"/>
            </a:xfrm>
            <a:prstGeom prst="rect">
              <a:avLst/>
            </a:prstGeom>
            <a:noFill/>
          </p:spPr>
          <p:txBody>
            <a:bodyPr wrap="square" rtlCol="0">
              <a:spAutoFit/>
            </a:bodyPr>
            <a:lstStyle/>
            <a:p>
              <a:r>
                <a:rPr lang="en-US" sz="3600"/>
                <a:t>Dụng cụ hình quả cầu, chứa đầy khí nhẹ, có thể bay lên cao.</a:t>
              </a:r>
            </a:p>
          </p:txBody>
        </p:sp>
      </p:grpSp>
      <p:pic>
        <p:nvPicPr>
          <p:cNvPr id="4098" name="Picture 2" descr="Free vector hot air balloon set">
            <a:extLst>
              <a:ext uri="{FF2B5EF4-FFF2-40B4-BE49-F238E27FC236}">
                <a16:creationId xmlns:a16="http://schemas.microsoft.com/office/drawing/2014/main" xmlns="" id="{5B4A02CA-9C0C-3B20-9D10-24CF6F73C16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16134" y1="22454" x2="25240" y2="49537"/>
                        <a14:foregroundMark x1="29073" y1="18981" x2="26038" y2="32176"/>
                        <a14:foregroundMark x1="25240" y1="28472" x2="31949" y2="41204"/>
                        <a14:foregroundMark x1="11182" y1="25000" x2="16613" y2="31019"/>
                        <a14:foregroundMark x1="20767" y1="61574" x2="20767" y2="61574"/>
                        <a14:foregroundMark x1="21086" y1="61574" x2="19808" y2="57870"/>
                        <a14:foregroundMark x1="19808" y1="62731" x2="22843" y2="57407"/>
                        <a14:foregroundMark x1="11182" y1="45833" x2="17732" y2="37500"/>
                        <a14:foregroundMark x1="49681" y1="87500" x2="49681" y2="78935"/>
                      </a14:backgroundRemoval>
                    </a14:imgEffect>
                  </a14:imgLayer>
                </a14:imgProps>
              </a:ext>
              <a:ext uri="{28A0092B-C50C-407E-A947-70E740481C1C}">
                <a14:useLocalDpi xmlns:a14="http://schemas.microsoft.com/office/drawing/2010/main" val="0"/>
              </a:ext>
            </a:extLst>
          </a:blip>
          <a:srcRect r="28724"/>
          <a:stretch/>
        </p:blipFill>
        <p:spPr bwMode="auto">
          <a:xfrm>
            <a:off x="9218524" y="1754660"/>
            <a:ext cx="2544720" cy="246379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xmlns="" id="{25374B22-C648-D513-E3B8-002F48304A76}"/>
              </a:ext>
            </a:extLst>
          </p:cNvPr>
          <p:cNvGrpSpPr/>
          <p:nvPr/>
        </p:nvGrpSpPr>
        <p:grpSpPr>
          <a:xfrm>
            <a:off x="1822815" y="4210903"/>
            <a:ext cx="9508719" cy="2272487"/>
            <a:chOff x="1822815" y="4210903"/>
            <a:chExt cx="9508719" cy="2272487"/>
          </a:xfrm>
        </p:grpSpPr>
        <p:sp>
          <p:nvSpPr>
            <p:cNvPr id="14" name="Oval 13">
              <a:extLst>
                <a:ext uri="{FF2B5EF4-FFF2-40B4-BE49-F238E27FC236}">
                  <a16:creationId xmlns:a16="http://schemas.microsoft.com/office/drawing/2014/main" xmlns="" id="{1F6857D1-31ED-BC2F-A71B-B702E21B7D6E}"/>
                </a:ext>
              </a:extLst>
            </p:cNvPr>
            <p:cNvSpPr/>
            <p:nvPr/>
          </p:nvSpPr>
          <p:spPr>
            <a:xfrm>
              <a:off x="1822815" y="4210903"/>
              <a:ext cx="1779373" cy="1631092"/>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200" b="1">
                  <a:solidFill>
                    <a:sysClr val="windowText" lastClr="000000"/>
                  </a:solidFill>
                </a:rPr>
                <a:t>2</a:t>
              </a:r>
            </a:p>
          </p:txBody>
        </p:sp>
        <p:sp>
          <p:nvSpPr>
            <p:cNvPr id="15" name="TextBox 14">
              <a:extLst>
                <a:ext uri="{FF2B5EF4-FFF2-40B4-BE49-F238E27FC236}">
                  <a16:creationId xmlns:a16="http://schemas.microsoft.com/office/drawing/2014/main" xmlns="" id="{0FED2F91-F100-8653-DD0D-B7E08779A0F9}"/>
                </a:ext>
              </a:extLst>
            </p:cNvPr>
            <p:cNvSpPr txBox="1"/>
            <p:nvPr/>
          </p:nvSpPr>
          <p:spPr>
            <a:xfrm>
              <a:off x="4121172" y="4380118"/>
              <a:ext cx="2990335" cy="646331"/>
            </a:xfrm>
            <a:prstGeom prst="rect">
              <a:avLst/>
            </a:prstGeom>
            <a:noFill/>
          </p:spPr>
          <p:txBody>
            <a:bodyPr wrap="square" rtlCol="0">
              <a:spAutoFit/>
            </a:bodyPr>
            <a:lstStyle/>
            <a:p>
              <a:r>
                <a:rPr lang="en-US" sz="3600" i="1"/>
                <a:t>Sa hoàng</a:t>
              </a:r>
            </a:p>
          </p:txBody>
        </p:sp>
        <p:cxnSp>
          <p:nvCxnSpPr>
            <p:cNvPr id="16" name="Straight Connector 15">
              <a:extLst>
                <a:ext uri="{FF2B5EF4-FFF2-40B4-BE49-F238E27FC236}">
                  <a16:creationId xmlns:a16="http://schemas.microsoft.com/office/drawing/2014/main" xmlns="" id="{24429312-0360-21FA-027E-9E6203BEFE99}"/>
                </a:ext>
              </a:extLst>
            </p:cNvPr>
            <p:cNvCxnSpPr/>
            <p:nvPr/>
          </p:nvCxnSpPr>
          <p:spPr>
            <a:xfrm>
              <a:off x="3602188" y="5075876"/>
              <a:ext cx="4992129"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1B47C526-D586-9E9B-00DA-463D9030EFE5}"/>
                </a:ext>
              </a:extLst>
            </p:cNvPr>
            <p:cNvSpPr txBox="1"/>
            <p:nvPr/>
          </p:nvSpPr>
          <p:spPr>
            <a:xfrm>
              <a:off x="3528045" y="5148812"/>
              <a:ext cx="6116599" cy="1200329"/>
            </a:xfrm>
            <a:prstGeom prst="rect">
              <a:avLst/>
            </a:prstGeom>
            <a:noFill/>
          </p:spPr>
          <p:txBody>
            <a:bodyPr wrap="square" rtlCol="0">
              <a:spAutoFit/>
            </a:bodyPr>
            <a:lstStyle/>
            <a:p>
              <a:r>
                <a:rPr lang="en-US" sz="3600"/>
                <a:t>Từ chỉ các vị vua của nước Nga (Từ năm 1547 đến 1721)</a:t>
              </a:r>
            </a:p>
          </p:txBody>
        </p:sp>
        <p:pic>
          <p:nvPicPr>
            <p:cNvPr id="4100" name="Picture 4" descr="Free vector a king with red robe cartoon character sticker">
              <a:extLst>
                <a:ext uri="{FF2B5EF4-FFF2-40B4-BE49-F238E27FC236}">
                  <a16:creationId xmlns:a16="http://schemas.microsoft.com/office/drawing/2014/main" xmlns="" id="{00272184-D6C4-1003-C0E4-6070269D53A9}"/>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7029" b="99681" l="2000" r="90000">
                          <a14:foregroundMark x1="42400" y1="7348" x2="39200" y2="34345"/>
                          <a14:foregroundMark x1="57000" y1="26038" x2="65200" y2="57508"/>
                          <a14:foregroundMark x1="45000" y1="35623" x2="48600" y2="43930"/>
                          <a14:foregroundMark x1="52800" y1="33546" x2="59000" y2="52236"/>
                          <a14:foregroundMark x1="61600" y1="31470" x2="71400" y2="44728"/>
                          <a14:foregroundMark x1="49600" y1="39297" x2="59600" y2="59265"/>
                          <a14:foregroundMark x1="65800" y1="51757" x2="76200" y2="72524"/>
                          <a14:foregroundMark x1="64200" y1="70767" x2="82400" y2="94089"/>
                          <a14:foregroundMark x1="72000" y1="61661" x2="76200" y2="74920"/>
                          <a14:foregroundMark x1="74000" y1="59585" x2="75600" y2="68690"/>
                          <a14:foregroundMark x1="68800" y1="88658" x2="77200" y2="94888"/>
                          <a14:foregroundMark x1="63200" y1="87859" x2="75000" y2="85304"/>
                          <a14:foregroundMark x1="50600" y1="77796" x2="84000" y2="82428"/>
                          <a14:foregroundMark x1="60600" y1="70447" x2="62600" y2="76997"/>
                          <a14:foregroundMark x1="57000" y1="73323" x2="68800" y2="99840"/>
                          <a14:foregroundMark x1="44400" y1="67891" x2="41800" y2="87859"/>
                          <a14:foregroundMark x1="41800" y1="87859" x2="41800" y2="87859"/>
                          <a14:foregroundMark x1="34000" y1="89137" x2="33600" y2="93610"/>
                          <a14:foregroundMark x1="33600" y1="81150" x2="48600" y2="87380"/>
                          <a14:foregroundMark x1="40800" y1="72045" x2="40400" y2="83227"/>
                          <a14:foregroundMark x1="41400" y1="64217" x2="43000" y2="70767"/>
                          <a14:foregroundMark x1="36200" y1="34824" x2="23800" y2="50160"/>
                          <a14:foregroundMark x1="15400" y1="44728" x2="27800" y2="44728"/>
                          <a14:foregroundMark x1="19000" y1="43450" x2="19000" y2="43450"/>
                          <a14:foregroundMark x1="18600" y1="42173" x2="2000" y2="46805"/>
                        </a14:backgroundRemoval>
                      </a14:imgEffect>
                    </a14:imgLayer>
                  </a14:imgProps>
                </a:ext>
                <a:ext uri="{28A0092B-C50C-407E-A947-70E740481C1C}">
                  <a14:useLocalDpi xmlns:a14="http://schemas.microsoft.com/office/drawing/2010/main" val="0"/>
                </a:ext>
              </a:extLst>
            </a:blip>
            <a:srcRect/>
            <a:stretch>
              <a:fillRect/>
            </a:stretch>
          </p:blipFill>
          <p:spPr bwMode="auto">
            <a:xfrm>
              <a:off x="9552161" y="4255615"/>
              <a:ext cx="1779373" cy="22277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7395767"/>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Widescreen</PresentationFormat>
  <Paragraphs>74</Paragraphs>
  <Slides>18</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#9Slide05 SVNClementine</vt:lpstr>
      <vt:lpstr>Arial</vt:lpstr>
      <vt:lpstr>Calibri</vt:lpstr>
      <vt:lpstr>Calibri Light</vt:lpstr>
      <vt:lpstr>LNTH-LuoLuoNotangYuanTi 1</vt:lpstr>
      <vt:lpstr>OpenSans</vt:lpstr>
      <vt:lpstr>SVN-ARCO Typography</vt:lpstr>
      <vt:lpstr>SVN-Gretoon</vt:lpstr>
      <vt:lpstr>UTM Duepuntozero</vt:lpstr>
      <vt:lpstr>UTM Edwardian</vt:lpstr>
      <vt:lpstr>UTM Flamenco</vt:lpstr>
      <vt:lpstr>UVN Banh 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Giang</dc:creator>
  <cp:lastModifiedBy>Huong Giang</cp:lastModifiedBy>
  <cp:revision>1</cp:revision>
  <dcterms:created xsi:type="dcterms:W3CDTF">2024-05-07T12:02:39Z</dcterms:created>
  <dcterms:modified xsi:type="dcterms:W3CDTF">2024-05-07T12:02:44Z</dcterms:modified>
</cp:coreProperties>
</file>